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91" r:id="rId7"/>
    <p:sldId id="282" r:id="rId8"/>
    <p:sldId id="261" r:id="rId9"/>
    <p:sldId id="295" r:id="rId10"/>
    <p:sldId id="293" r:id="rId11"/>
    <p:sldId id="294" r:id="rId12"/>
    <p:sldId id="278" r:id="rId13"/>
    <p:sldId id="276" r:id="rId14"/>
    <p:sldId id="262" r:id="rId15"/>
    <p:sldId id="263" r:id="rId16"/>
    <p:sldId id="277" r:id="rId17"/>
    <p:sldId id="296" r:id="rId18"/>
    <p:sldId id="279" r:id="rId19"/>
    <p:sldId id="280" r:id="rId20"/>
    <p:sldId id="264" r:id="rId21"/>
    <p:sldId id="281" r:id="rId22"/>
    <p:sldId id="265" r:id="rId23"/>
    <p:sldId id="283" r:id="rId24"/>
    <p:sldId id="297" r:id="rId25"/>
    <p:sldId id="266" r:id="rId26"/>
    <p:sldId id="298" r:id="rId27"/>
    <p:sldId id="299" r:id="rId28"/>
    <p:sldId id="300" r:id="rId29"/>
    <p:sldId id="301" r:id="rId30"/>
    <p:sldId id="302" r:id="rId31"/>
    <p:sldId id="304" r:id="rId32"/>
    <p:sldId id="267" r:id="rId33"/>
    <p:sldId id="269" r:id="rId34"/>
    <p:sldId id="270" r:id="rId35"/>
    <p:sldId id="271" r:id="rId36"/>
    <p:sldId id="284" r:id="rId37"/>
    <p:sldId id="285" r:id="rId38"/>
    <p:sldId id="305" r:id="rId39"/>
    <p:sldId id="287" r:id="rId40"/>
    <p:sldId id="307" r:id="rId41"/>
    <p:sldId id="288" r:id="rId42"/>
    <p:sldId id="286" r:id="rId43"/>
    <p:sldId id="268" r:id="rId44"/>
    <p:sldId id="306" r:id="rId45"/>
    <p:sldId id="289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213FF-EF40-4471-B030-0618E66E9C10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CD31C-CADF-415D-BDED-7507C5DEE9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401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CD31C-CADF-415D-BDED-7507C5DEE99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5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4CD31C-CADF-415D-BDED-7507C5DEE99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03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4368C-0083-68B6-F3FC-67EFB1819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AAC1F1-50F2-BD44-DDE8-C61726879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081D63-F930-CE14-3EAE-FE0ABFCB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6569-2FFD-43D9-85E4-80DF0B80DCE9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C5727F-9F8D-A226-32BA-80F54276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58B50E-671A-7F5F-51C5-BF1A3D9E7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C05-7440-4B16-9F0F-A5C3233F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11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E05CD-92D6-C0E4-B81F-031BFED6C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C910BF-7865-5C90-199B-679969D82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5DEF5-9FA2-D2C5-6FB9-5342F784C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6569-2FFD-43D9-85E4-80DF0B80DCE9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1FD0C4-83A2-ACF7-D1B9-16362FE7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90062A-C961-626B-9334-19A00E35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C05-7440-4B16-9F0F-A5C3233F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572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8C13BC-96AC-8E86-C9F3-6D8D9D946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43B7AD-29C7-B050-2A56-F3B84A09E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DFAAD-A565-41BF-6F0D-AFE82E22B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6569-2FFD-43D9-85E4-80DF0B80DCE9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28CAF-EE41-84C7-9035-0682AF68B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2DD089-1C9D-5C67-1257-C1C4037C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C05-7440-4B16-9F0F-A5C3233F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33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14D7C-DF63-2220-2EB8-E8581D60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845590-1FFA-641D-95A2-3C7C0A79A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E3FAC1-B1E3-6CCF-496D-42038D51E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6569-2FFD-43D9-85E4-80DF0B80DCE9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D18652-6A8B-6648-4F95-C7B8ED206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1BEF23-8E08-CFC4-5CCF-CFA653428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C05-7440-4B16-9F0F-A5C3233F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83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3BA2A-6C47-B5F2-D823-87FF97B6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2F279F-0CF1-D0F4-FC55-9E7E1C8FE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84F52E-1598-7336-C9D2-1DD26411A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6569-2FFD-43D9-85E4-80DF0B80DCE9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219832-C763-5A56-DFBC-FE5207C6F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7CFB0E-A168-8166-6046-EF0C3BD0B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C05-7440-4B16-9F0F-A5C3233F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45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4D739F-A620-FFD6-3DF9-9FD2C0D5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7649-EBAD-84CA-DD1B-CFBAFE0EB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43C433-ABE0-9734-F491-E2A6CC9DC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2900B4-0623-0851-E31B-D010386D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6569-2FFD-43D9-85E4-80DF0B80DCE9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F5A0F-92B2-8EFB-54CD-A370693E6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DBBCF6-7995-740F-A901-695873CE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C05-7440-4B16-9F0F-A5C3233F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10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BE1BC-5E74-0BBD-279F-689EDFAB7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FF945F-E6E0-7E21-0DA4-3B5D1637A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0CA665-F561-6FE1-C908-B3F57421A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52B7B6-4BF5-25AB-D102-C842518F1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CF9B88-A052-71E5-2E06-B081F6D06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66E1C1-0A52-8C7D-357F-0A853FA67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6569-2FFD-43D9-85E4-80DF0B80DCE9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76354F-E87F-752B-11AE-5D219A25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C048DD-0712-353A-4821-048095E7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C05-7440-4B16-9F0F-A5C3233F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D1A95-5792-787B-F3D1-816FAFDCF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AF0702-7F52-BC2C-D07C-330B921A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6569-2FFD-43D9-85E4-80DF0B80DCE9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08FF053-39CB-037B-3D83-F2422CC78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84A7C7-21EE-D307-EB3C-5F6B9084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C05-7440-4B16-9F0F-A5C3233F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591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BBCA99-D2C1-0944-78EB-D52DA7D56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6569-2FFD-43D9-85E4-80DF0B80DCE9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8D798A-8FEC-DA0B-BED9-09DD774C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99DF5D-4940-75ED-B051-40A3B5E3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C05-7440-4B16-9F0F-A5C3233F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8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7E5AC-394D-56BE-04D3-BAB68704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3AC961-8E1F-A160-1416-DFEF6171A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95B048-6629-6452-0FAB-F2D611F6E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D6A042-9FE7-5785-FE26-A6F8DB4CD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6569-2FFD-43D9-85E4-80DF0B80DCE9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13188A-FF2C-B043-30C5-2CEEE3953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8F6802-0DFB-A5FB-0B61-CB3A8AF92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C05-7440-4B16-9F0F-A5C3233F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148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CCC80-D132-5552-71DE-71DD71D1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658C2B4-E0CB-EFFA-1A5C-8139F976B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6738E5-97E2-30BC-1977-51BB40D6C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014409-44D3-F793-5414-9A6322BDC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76569-2FFD-43D9-85E4-80DF0B80DCE9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5147FE-9459-E3E0-A6BC-328063483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732E5B-C1AF-9B0A-AD52-DAEF4024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C05-7440-4B16-9F0F-A5C3233F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3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BD69C-B4C8-D9CD-DCD5-EE653A752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503E9A-432A-678B-CB9E-5A41609F2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0C6363-2937-7A21-EF2A-8942A12B8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76569-2FFD-43D9-85E4-80DF0B80DCE9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CC7B96-CD31-52CF-C37D-9AB39FF109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B1EBC5-183A-8C55-A13D-BF98BF6E5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B2C05-7440-4B16-9F0F-A5C3233F8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23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54.wmf"/><Relationship Id="rId2" Type="http://schemas.openxmlformats.org/officeDocument/2006/relationships/image" Target="../media/image48.png"/><Relationship Id="rId16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5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5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62.wmf"/><Relationship Id="rId18" Type="http://schemas.openxmlformats.org/officeDocument/2006/relationships/oleObject" Target="../embeddings/oleObject41.bin"/><Relationship Id="rId26" Type="http://schemas.openxmlformats.org/officeDocument/2006/relationships/oleObject" Target="../embeddings/oleObject45.bin"/><Relationship Id="rId3" Type="http://schemas.openxmlformats.org/officeDocument/2006/relationships/image" Target="../media/image57.wmf"/><Relationship Id="rId21" Type="http://schemas.openxmlformats.org/officeDocument/2006/relationships/image" Target="../media/image66.wmf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64.wmf"/><Relationship Id="rId25" Type="http://schemas.openxmlformats.org/officeDocument/2006/relationships/image" Target="../media/image68.wmf"/><Relationship Id="rId2" Type="http://schemas.openxmlformats.org/officeDocument/2006/relationships/oleObject" Target="../embeddings/oleObject33.bin"/><Relationship Id="rId16" Type="http://schemas.openxmlformats.org/officeDocument/2006/relationships/oleObject" Target="../embeddings/oleObject40.bin"/><Relationship Id="rId20" Type="http://schemas.openxmlformats.org/officeDocument/2006/relationships/oleObject" Target="../embeddings/oleObject42.bin"/><Relationship Id="rId29" Type="http://schemas.openxmlformats.org/officeDocument/2006/relationships/image" Target="../media/image70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61.wmf"/><Relationship Id="rId24" Type="http://schemas.openxmlformats.org/officeDocument/2006/relationships/oleObject" Target="../embeddings/oleObject44.bin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23" Type="http://schemas.openxmlformats.org/officeDocument/2006/relationships/image" Target="../media/image67.wmf"/><Relationship Id="rId28" Type="http://schemas.openxmlformats.org/officeDocument/2006/relationships/oleObject" Target="../embeddings/oleObject46.bin"/><Relationship Id="rId10" Type="http://schemas.openxmlformats.org/officeDocument/2006/relationships/oleObject" Target="../embeddings/oleObject37.bin"/><Relationship Id="rId19" Type="http://schemas.openxmlformats.org/officeDocument/2006/relationships/image" Target="../media/image65.wmf"/><Relationship Id="rId31" Type="http://schemas.openxmlformats.org/officeDocument/2006/relationships/image" Target="../media/image71.w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39.bin"/><Relationship Id="rId22" Type="http://schemas.openxmlformats.org/officeDocument/2006/relationships/oleObject" Target="../embeddings/oleObject43.bin"/><Relationship Id="rId27" Type="http://schemas.openxmlformats.org/officeDocument/2006/relationships/image" Target="../media/image69.wmf"/><Relationship Id="rId30" Type="http://schemas.openxmlformats.org/officeDocument/2006/relationships/oleObject" Target="../embeddings/oleObject4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7.wmf"/><Relationship Id="rId18" Type="http://schemas.openxmlformats.org/officeDocument/2006/relationships/image" Target="../media/image89.wmf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12" Type="http://schemas.openxmlformats.org/officeDocument/2006/relationships/oleObject" Target="../embeddings/oleObject48.bin"/><Relationship Id="rId17" Type="http://schemas.openxmlformats.org/officeDocument/2006/relationships/oleObject" Target="../embeddings/oleObject50.bin"/><Relationship Id="rId2" Type="http://schemas.openxmlformats.org/officeDocument/2006/relationships/image" Target="../media/image77.png"/><Relationship Id="rId16" Type="http://schemas.openxmlformats.org/officeDocument/2006/relationships/image" Target="../media/image8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oleObject" Target="../embeddings/oleObject49.bin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14.png"/><Relationship Id="rId9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gif"/><Relationship Id="rId4" Type="http://schemas.openxmlformats.org/officeDocument/2006/relationships/image" Target="../media/image13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6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38.gif"/><Relationship Id="rId7" Type="http://schemas.openxmlformats.org/officeDocument/2006/relationships/image" Target="../media/image142.gif"/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gif"/><Relationship Id="rId5" Type="http://schemas.openxmlformats.org/officeDocument/2006/relationships/image" Target="../media/image140.gif"/><Relationship Id="rId4" Type="http://schemas.openxmlformats.org/officeDocument/2006/relationships/image" Target="../media/image13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rs13091639" TargetMode="External"/><Relationship Id="rId2" Type="http://schemas.openxmlformats.org/officeDocument/2006/relationships/hyperlink" Target="http://link.springer.com/article/10.1134/S000143381809013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otes.rshu.ru/wp-content/uploads/2023/10/maket-72_v4-70-92.pdf" TargetMode="External"/><Relationship Id="rId4" Type="http://schemas.openxmlformats.org/officeDocument/2006/relationships/hyperlink" Target="https://doi.org/10.1007/978-3-030-57085-9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d33.infospace.ru/jr_d33/2024v21n3/292-306.pdf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9.wmf"/><Relationship Id="rId18" Type="http://schemas.openxmlformats.org/officeDocument/2006/relationships/oleObject" Target="../embeddings/oleObject9.bin"/><Relationship Id="rId26" Type="http://schemas.openxmlformats.org/officeDocument/2006/relationships/oleObject" Target="../embeddings/oleObject13.bin"/><Relationship Id="rId3" Type="http://schemas.openxmlformats.org/officeDocument/2006/relationships/image" Target="../media/image4.wmf"/><Relationship Id="rId21" Type="http://schemas.openxmlformats.org/officeDocument/2006/relationships/image" Target="../media/image13.wmf"/><Relationship Id="rId7" Type="http://schemas.openxmlformats.org/officeDocument/2006/relationships/image" Target="../media/image6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1.wmf"/><Relationship Id="rId25" Type="http://schemas.openxmlformats.org/officeDocument/2006/relationships/image" Target="../media/image15.w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8.wmf"/><Relationship Id="rId24" Type="http://schemas.openxmlformats.org/officeDocument/2006/relationships/oleObject" Target="../embeddings/oleObject12.bin"/><Relationship Id="rId5" Type="http://schemas.openxmlformats.org/officeDocument/2006/relationships/image" Target="../media/image5.wmf"/><Relationship Id="rId15" Type="http://schemas.openxmlformats.org/officeDocument/2006/relationships/image" Target="../media/image10.wmf"/><Relationship Id="rId23" Type="http://schemas.openxmlformats.org/officeDocument/2006/relationships/image" Target="../media/image14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2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w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image" Target="../media/image16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gif"/><Relationship Id="rId4" Type="http://schemas.openxmlformats.org/officeDocument/2006/relationships/image" Target="../media/image16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30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24.bin"/><Relationship Id="rId2" Type="http://schemas.openxmlformats.org/officeDocument/2006/relationships/image" Target="../media/image22.png"/><Relationship Id="rId16" Type="http://schemas.openxmlformats.org/officeDocument/2006/relationships/image" Target="../media/image29.wmf"/><Relationship Id="rId20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26.wmf"/><Relationship Id="rId19" Type="http://schemas.openxmlformats.org/officeDocument/2006/relationships/oleObject" Target="../embeddings/oleObject25.bin"/><Relationship Id="rId4" Type="http://schemas.openxmlformats.org/officeDocument/2006/relationships/image" Target="../media/image23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206848-525C-BDB3-EFC0-08E9E4A629BD}"/>
              </a:ext>
            </a:extLst>
          </p:cNvPr>
          <p:cNvSpPr txBox="1"/>
          <p:nvPr/>
        </p:nvSpPr>
        <p:spPr>
          <a:xfrm>
            <a:off x="0" y="1856792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Полуаналитический метод восстановления атмосферной динамики по данным спутниковых наблюдений и примеры его применения в задачах дистанционного мониторинга Земли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BB994-EB82-893F-C56F-0BA3CD6E7D8D}"/>
              </a:ext>
            </a:extLst>
          </p:cNvPr>
          <p:cNvSpPr txBox="1"/>
          <p:nvPr/>
        </p:nvSpPr>
        <p:spPr>
          <a:xfrm>
            <a:off x="0" y="487991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Д.М. Ермаков (ИКИ РАН)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4F127-E759-49E3-4838-EB2F60F9B56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1933229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903D6-6E64-2A30-B093-66E03A480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A54FB7-8598-FCEA-453E-AD9AC3FA2C86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5ADA5F-655E-8E99-FDE9-676A6B07CFE8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9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E9519-A41F-34DC-0B7B-3FFFF9766C7B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Специфика реализации на данных дистанционного зондирования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FC1EF650-C7BF-8C6C-4412-73D15FD50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860" y="4142343"/>
            <a:ext cx="165893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E7608B28-EF21-9EC6-FF00-5B702B62E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10" y="4067731"/>
            <a:ext cx="1662113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A19A3C22-0666-B998-14AD-0115A6856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085" y="3999468"/>
            <a:ext cx="165893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E3AC85E8-B134-661F-0903-E1F0AF5F1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73" y="3926443"/>
            <a:ext cx="16589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5015625B-EA9A-C653-A95A-FFCDCF8D1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98" y="3851831"/>
            <a:ext cx="1658937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F223E1CE-1479-4869-34EC-DF1B5AC8E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098" y="3778806"/>
            <a:ext cx="1658937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782F20A5-97B0-690E-0D68-0EEC6A2C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298" y="3710543"/>
            <a:ext cx="1658937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1D9004AC-1C93-A751-BFEB-9955A103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98" y="3642281"/>
            <a:ext cx="165893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F543734C-1B0C-3EE4-4EAF-4FBD86C3C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110" y="3562906"/>
            <a:ext cx="1658938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AE50C203-DF46-EB7B-51C3-A4A5A84B3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35" y="3494643"/>
            <a:ext cx="166211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330D6AC3-A99E-5AA1-9196-8CB6B722C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85" y="3423206"/>
            <a:ext cx="1658938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B8DE8174-3655-81E4-444C-AA95A2CE8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710" y="3347006"/>
            <a:ext cx="1658938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78C3AD31-9FF8-FCF1-BB32-6E046DBAB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23" y="546656"/>
            <a:ext cx="28463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19">
            <a:extLst>
              <a:ext uri="{FF2B5EF4-FFF2-40B4-BE49-F238E27FC236}">
                <a16:creationId xmlns:a16="http://schemas.microsoft.com/office/drawing/2014/main" id="{5DAEC8C7-9FC5-F588-F16B-D309A75B73D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77823" y="4140756"/>
            <a:ext cx="1223962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id="{D50B9D3F-E602-6F50-70BD-FACB7A2CF6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29673" y="6012418"/>
            <a:ext cx="5184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25">
            <a:extLst>
              <a:ext uri="{FF2B5EF4-FFF2-40B4-BE49-F238E27FC236}">
                <a16:creationId xmlns:a16="http://schemas.microsoft.com/office/drawing/2014/main" id="{81B7A285-8FF4-8395-B2B1-F34758B587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6648" y="5077381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Line 27">
            <a:extLst>
              <a:ext uri="{FF2B5EF4-FFF2-40B4-BE49-F238E27FC236}">
                <a16:creationId xmlns:a16="http://schemas.microsoft.com/office/drawing/2014/main" id="{5237CFAA-92FD-4924-49C3-ADB8190900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6648" y="5869543"/>
            <a:ext cx="4826000" cy="0"/>
          </a:xfrm>
          <a:prstGeom prst="line">
            <a:avLst/>
          </a:prstGeom>
          <a:noFill/>
          <a:ln w="9525">
            <a:solidFill>
              <a:srgbClr val="C0C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" name="Line 28">
            <a:extLst>
              <a:ext uri="{FF2B5EF4-FFF2-40B4-BE49-F238E27FC236}">
                <a16:creationId xmlns:a16="http://schemas.microsoft.com/office/drawing/2014/main" id="{954B5F6B-5C22-07E7-A123-8151374313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6648" y="5796518"/>
            <a:ext cx="4392612" cy="0"/>
          </a:xfrm>
          <a:prstGeom prst="line">
            <a:avLst/>
          </a:prstGeom>
          <a:noFill/>
          <a:ln w="9525">
            <a:solidFill>
              <a:srgbClr val="C0C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" name="Line 29">
            <a:extLst>
              <a:ext uri="{FF2B5EF4-FFF2-40B4-BE49-F238E27FC236}">
                <a16:creationId xmlns:a16="http://schemas.microsoft.com/office/drawing/2014/main" id="{D14E40DD-BFAD-6E46-CD22-BAA7CBCB55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6648" y="5725081"/>
            <a:ext cx="3960812" cy="0"/>
          </a:xfrm>
          <a:prstGeom prst="line">
            <a:avLst/>
          </a:prstGeom>
          <a:noFill/>
          <a:ln w="9525">
            <a:solidFill>
              <a:srgbClr val="C0C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" name="Line 30">
            <a:extLst>
              <a:ext uri="{FF2B5EF4-FFF2-40B4-BE49-F238E27FC236}">
                <a16:creationId xmlns:a16="http://schemas.microsoft.com/office/drawing/2014/main" id="{E41330FE-F59E-AB42-A063-475BD9A817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6648" y="5653643"/>
            <a:ext cx="3529012" cy="0"/>
          </a:xfrm>
          <a:prstGeom prst="line">
            <a:avLst/>
          </a:prstGeom>
          <a:noFill/>
          <a:ln w="9525">
            <a:solidFill>
              <a:srgbClr val="C0C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" name="Line 31">
            <a:extLst>
              <a:ext uri="{FF2B5EF4-FFF2-40B4-BE49-F238E27FC236}">
                <a16:creationId xmlns:a16="http://schemas.microsoft.com/office/drawing/2014/main" id="{ABDA44EE-00D7-099F-E0CD-C0B04DE853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6648" y="5580618"/>
            <a:ext cx="3097212" cy="0"/>
          </a:xfrm>
          <a:prstGeom prst="line">
            <a:avLst/>
          </a:prstGeom>
          <a:noFill/>
          <a:ln w="9525">
            <a:solidFill>
              <a:srgbClr val="C0C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Line 32">
            <a:extLst>
              <a:ext uri="{FF2B5EF4-FFF2-40B4-BE49-F238E27FC236}">
                <a16:creationId xmlns:a16="http://schemas.microsoft.com/office/drawing/2014/main" id="{612C8174-3912-CC74-38B9-CF29510ACF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6648" y="5509181"/>
            <a:ext cx="2665412" cy="0"/>
          </a:xfrm>
          <a:prstGeom prst="line">
            <a:avLst/>
          </a:prstGeom>
          <a:noFill/>
          <a:ln w="9525">
            <a:solidFill>
              <a:srgbClr val="C0C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Line 33">
            <a:extLst>
              <a:ext uri="{FF2B5EF4-FFF2-40B4-BE49-F238E27FC236}">
                <a16:creationId xmlns:a16="http://schemas.microsoft.com/office/drawing/2014/main" id="{E389792F-8A93-1376-5FEA-AC042040C7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6648" y="5437743"/>
            <a:ext cx="2233612" cy="0"/>
          </a:xfrm>
          <a:prstGeom prst="line">
            <a:avLst/>
          </a:prstGeom>
          <a:noFill/>
          <a:ln w="9525">
            <a:solidFill>
              <a:srgbClr val="C0C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" name="Line 34">
            <a:extLst>
              <a:ext uri="{FF2B5EF4-FFF2-40B4-BE49-F238E27FC236}">
                <a16:creationId xmlns:a16="http://schemas.microsoft.com/office/drawing/2014/main" id="{6FC0EBE6-E16A-611C-3736-E35E48E8FC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6648" y="5364718"/>
            <a:ext cx="1800225" cy="0"/>
          </a:xfrm>
          <a:prstGeom prst="line">
            <a:avLst/>
          </a:prstGeom>
          <a:noFill/>
          <a:ln w="9525">
            <a:solidFill>
              <a:srgbClr val="C0C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" name="Line 35">
            <a:extLst>
              <a:ext uri="{FF2B5EF4-FFF2-40B4-BE49-F238E27FC236}">
                <a16:creationId xmlns:a16="http://schemas.microsoft.com/office/drawing/2014/main" id="{5AE63497-D550-05F4-010C-3D329563B5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6648" y="5293281"/>
            <a:ext cx="1296987" cy="0"/>
          </a:xfrm>
          <a:prstGeom prst="line">
            <a:avLst/>
          </a:prstGeom>
          <a:noFill/>
          <a:ln w="9525">
            <a:solidFill>
              <a:srgbClr val="C0C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" name="Line 36">
            <a:extLst>
              <a:ext uri="{FF2B5EF4-FFF2-40B4-BE49-F238E27FC236}">
                <a16:creationId xmlns:a16="http://schemas.microsoft.com/office/drawing/2014/main" id="{356EB79E-657A-B4A6-41EF-92DCD1C49C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6648" y="5221843"/>
            <a:ext cx="936625" cy="0"/>
          </a:xfrm>
          <a:prstGeom prst="line">
            <a:avLst/>
          </a:prstGeom>
          <a:noFill/>
          <a:ln w="9525">
            <a:solidFill>
              <a:srgbClr val="C0C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" name="Line 37">
            <a:extLst>
              <a:ext uri="{FF2B5EF4-FFF2-40B4-BE49-F238E27FC236}">
                <a16:creationId xmlns:a16="http://schemas.microsoft.com/office/drawing/2014/main" id="{B4AD0A6B-7BE1-806E-0FC7-052CE509DA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6648" y="5148818"/>
            <a:ext cx="433387" cy="0"/>
          </a:xfrm>
          <a:prstGeom prst="line">
            <a:avLst/>
          </a:prstGeom>
          <a:noFill/>
          <a:ln w="9525">
            <a:solidFill>
              <a:srgbClr val="C0C0C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" name="Line 41">
            <a:extLst>
              <a:ext uri="{FF2B5EF4-FFF2-40B4-BE49-F238E27FC236}">
                <a16:creationId xmlns:a16="http://schemas.microsoft.com/office/drawing/2014/main" id="{1ABCD167-AAA8-827D-06EB-F21EDE09BC2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90260" y="3643868"/>
            <a:ext cx="0" cy="17272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Line 42">
            <a:extLst>
              <a:ext uri="{FF2B5EF4-FFF2-40B4-BE49-F238E27FC236}">
                <a16:creationId xmlns:a16="http://schemas.microsoft.com/office/drawing/2014/main" id="{75E76B5B-555C-010B-59B1-9B3A43C0E9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56873" y="3643868"/>
            <a:ext cx="0" cy="172720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" name="Line 43">
            <a:extLst>
              <a:ext uri="{FF2B5EF4-FFF2-40B4-BE49-F238E27FC236}">
                <a16:creationId xmlns:a16="http://schemas.microsoft.com/office/drawing/2014/main" id="{B32CF130-F343-56A2-5899-00C9A39A94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66298" y="1915081"/>
            <a:ext cx="0" cy="1728787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" name="Line 44">
            <a:extLst>
              <a:ext uri="{FF2B5EF4-FFF2-40B4-BE49-F238E27FC236}">
                <a16:creationId xmlns:a16="http://schemas.microsoft.com/office/drawing/2014/main" id="{E4DA8C7C-3624-DD8D-584F-10E8146F71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32910" y="1915081"/>
            <a:ext cx="0" cy="1728787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AutoShape 46">
            <a:extLst>
              <a:ext uri="{FF2B5EF4-FFF2-40B4-BE49-F238E27FC236}">
                <a16:creationId xmlns:a16="http://schemas.microsoft.com/office/drawing/2014/main" id="{002EB78F-F13A-BDF6-1CED-A144BD1AD84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966085" y="3354943"/>
            <a:ext cx="5905500" cy="1728788"/>
          </a:xfrm>
          <a:prstGeom prst="parallelogram">
            <a:avLst>
              <a:gd name="adj" fmla="val 68952"/>
            </a:avLst>
          </a:prstGeom>
          <a:solidFill>
            <a:srgbClr val="FFFFFF">
              <a:alpha val="50000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7" name="Picture 40">
            <a:extLst>
              <a:ext uri="{FF2B5EF4-FFF2-40B4-BE49-F238E27FC236}">
                <a16:creationId xmlns:a16="http://schemas.microsoft.com/office/drawing/2014/main" id="{8902C6D3-823B-F01E-8458-B30C0A8D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10" y="1915081"/>
            <a:ext cx="165893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8">
            <a:extLst>
              <a:ext uri="{FF2B5EF4-FFF2-40B4-BE49-F238E27FC236}">
                <a16:creationId xmlns:a16="http://schemas.microsoft.com/office/drawing/2014/main" id="{A551D383-58B7-8530-390F-D3137D98E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548" y="3499406"/>
            <a:ext cx="25860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50">
            <a:extLst>
              <a:ext uri="{FF2B5EF4-FFF2-40B4-BE49-F238E27FC236}">
                <a16:creationId xmlns:a16="http://schemas.microsoft.com/office/drawing/2014/main" id="{B6CE8980-A833-2274-A662-176E7C070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710" y="691118"/>
            <a:ext cx="6227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Массив спутниковых радиотепловых наблюдений представляет собой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развертку во времени</a:t>
            </a:r>
          </a:p>
        </p:txBody>
      </p:sp>
      <p:grpSp>
        <p:nvGrpSpPr>
          <p:cNvPr id="40" name="Group 51">
            <a:extLst>
              <a:ext uri="{FF2B5EF4-FFF2-40B4-BE49-F238E27FC236}">
                <a16:creationId xmlns:a16="http://schemas.microsoft.com/office/drawing/2014/main" id="{D54FB377-DD09-14D6-2C58-998D96A82951}"/>
              </a:ext>
            </a:extLst>
          </p:cNvPr>
          <p:cNvGrpSpPr>
            <a:grpSpLocks/>
          </p:cNvGrpSpPr>
          <p:nvPr/>
        </p:nvGrpSpPr>
        <p:grpSpPr bwMode="auto">
          <a:xfrm rot="-1531132">
            <a:off x="11073448" y="186293"/>
            <a:ext cx="360362" cy="792163"/>
            <a:chOff x="5103" y="618"/>
            <a:chExt cx="227" cy="499"/>
          </a:xfrm>
        </p:grpSpPr>
        <p:sp>
          <p:nvSpPr>
            <p:cNvPr id="41" name="AutoShape 52">
              <a:extLst>
                <a:ext uri="{FF2B5EF4-FFF2-40B4-BE49-F238E27FC236}">
                  <a16:creationId xmlns:a16="http://schemas.microsoft.com/office/drawing/2014/main" id="{1494AFB7-695A-77A4-1815-87C781C626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44213">
              <a:off x="5080" y="686"/>
              <a:ext cx="227" cy="91"/>
            </a:xfrm>
            <a:prstGeom prst="parallelogram">
              <a:avLst>
                <a:gd name="adj" fmla="val 62363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AutoShape 53">
              <a:extLst>
                <a:ext uri="{FF2B5EF4-FFF2-40B4-BE49-F238E27FC236}">
                  <a16:creationId xmlns:a16="http://schemas.microsoft.com/office/drawing/2014/main" id="{648F7E41-6832-D027-3821-A71AC9B5EA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149" y="753"/>
              <a:ext cx="136" cy="227"/>
            </a:xfrm>
            <a:prstGeom prst="can">
              <a:avLst>
                <a:gd name="adj" fmla="val 41728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AutoShape 54">
              <a:extLst>
                <a:ext uri="{FF2B5EF4-FFF2-40B4-BE49-F238E27FC236}">
                  <a16:creationId xmlns:a16="http://schemas.microsoft.com/office/drawing/2014/main" id="{1F9AA2BD-A787-7412-AC2C-AFE543B1CB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44213">
              <a:off x="5125" y="958"/>
              <a:ext cx="227" cy="91"/>
            </a:xfrm>
            <a:prstGeom prst="parallelogram">
              <a:avLst>
                <a:gd name="adj" fmla="val 62363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4" name="Line 55">
            <a:extLst>
              <a:ext uri="{FF2B5EF4-FFF2-40B4-BE49-F238E27FC236}">
                <a16:creationId xmlns:a16="http://schemas.microsoft.com/office/drawing/2014/main" id="{189911A1-F75D-CC84-6798-BE45458A93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38410" y="691118"/>
            <a:ext cx="935038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" name="Line 56">
            <a:extLst>
              <a:ext uri="{FF2B5EF4-FFF2-40B4-BE49-F238E27FC236}">
                <a16:creationId xmlns:a16="http://schemas.microsoft.com/office/drawing/2014/main" id="{246EA886-9E0F-1125-C542-AFFD409C24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25748" y="691118"/>
            <a:ext cx="64770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46" name="AutoShape 57">
            <a:extLst>
              <a:ext uri="{FF2B5EF4-FFF2-40B4-BE49-F238E27FC236}">
                <a16:creationId xmlns:a16="http://schemas.microsoft.com/office/drawing/2014/main" id="{EBF23EAD-409E-B3D8-D05E-6D83E7A7207D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10245566" y="1376125"/>
            <a:ext cx="71437" cy="285750"/>
          </a:xfrm>
          <a:prstGeom prst="curvedConnector3">
            <a:avLst>
              <a:gd name="adj1" fmla="val 13999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 Box 58">
            <a:extLst>
              <a:ext uri="{FF2B5EF4-FFF2-40B4-BE49-F238E27FC236}">
                <a16:creationId xmlns:a16="http://schemas.microsoft.com/office/drawing/2014/main" id="{02BC0FF7-DD5C-02BC-F5E6-0ACD5ECC4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0534" y="3912155"/>
            <a:ext cx="37798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Покрытие по широте за счет орбитального вращения спутника 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~6000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 Box 59">
            <a:extLst>
              <a:ext uri="{FF2B5EF4-FFF2-40B4-BE49-F238E27FC236}">
                <a16:creationId xmlns:a16="http://schemas.microsoft.com/office/drawing/2014/main" id="{87C027B8-BEFC-BC1A-222C-7A07E5929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75" y="6071392"/>
            <a:ext cx="7056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Покрытие по долготе за счет суточного вращения Земли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 Box 60">
            <a:extLst>
              <a:ext uri="{FF2B5EF4-FFF2-40B4-BE49-F238E27FC236}">
                <a16:creationId xmlns:a16="http://schemas.microsoft.com/office/drawing/2014/main" id="{83E1B731-C7C7-A012-979A-4C4848FF7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760" y="5155168"/>
            <a:ext cx="1187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Время</a:t>
            </a:r>
          </a:p>
          <a:p>
            <a:pPr algn="r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(1 сутки)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 Box 61">
            <a:extLst>
              <a:ext uri="{FF2B5EF4-FFF2-40B4-BE49-F238E27FC236}">
                <a16:creationId xmlns:a16="http://schemas.microsoft.com/office/drawing/2014/main" id="{22FAF39F-5B5C-FB8F-5CAF-A402BA270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973" y="2491343"/>
            <a:ext cx="1187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+1 сутки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3D0D4-0643-3CD6-44D7-07B7D1E13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11E83-E426-2DF5-04CF-A9608F3A9AC8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EAE044-E53E-76DD-DAE0-4CADED6A727D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</a:t>
            </a:r>
            <a:r>
              <a:rPr lang="ru-RU" dirty="0"/>
              <a:t>0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21566F-D35D-C271-BC58-FA5833A91E00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Специфика реализации метода на данных дистанционного зондирования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6AD7268C-D346-DEB8-8974-40550D384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5621338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2FFB027E-BF7F-7264-19A3-3A90206CB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6E5DA4B2-F734-8E16-2260-B76F0AA1A3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931690"/>
              </p:ext>
            </p:extLst>
          </p:nvPr>
        </p:nvGraphicFramePr>
        <p:xfrm>
          <a:off x="7154863" y="3534628"/>
          <a:ext cx="22479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47900" imgH="393700" progId="Equation.DSMT4">
                  <p:embed/>
                </p:oleObj>
              </mc:Choice>
              <mc:Fallback>
                <p:oleObj name="Equation" r:id="rId3" imgW="2247900" imgH="393700" progId="Equation.DSMT4">
                  <p:embed/>
                  <p:pic>
                    <p:nvPicPr>
                      <p:cNvPr id="144388" name="Object 4">
                        <a:extLst>
                          <a:ext uri="{FF2B5EF4-FFF2-40B4-BE49-F238E27FC236}">
                            <a16:creationId xmlns:a16="http://schemas.microsoft.com/office/drawing/2014/main" id="{B2A51F7F-28A4-ED35-BD3F-16E6700FEE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4863" y="3534628"/>
                        <a:ext cx="2247900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7">
            <a:extLst>
              <a:ext uri="{FF2B5EF4-FFF2-40B4-BE49-F238E27FC236}">
                <a16:creationId xmlns:a16="http://schemas.microsoft.com/office/drawing/2014/main" id="{5A48256F-66B2-28A4-3FE1-7675CE268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12B20203-3ACC-0DFE-40CC-BC5FF751B6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554376"/>
              </p:ext>
            </p:extLst>
          </p:nvPr>
        </p:nvGraphicFramePr>
        <p:xfrm>
          <a:off x="7146926" y="4140994"/>
          <a:ext cx="23145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11400" imgH="393700" progId="Equation.DSMT4">
                  <p:embed/>
                </p:oleObj>
              </mc:Choice>
              <mc:Fallback>
                <p:oleObj name="Equation" r:id="rId5" imgW="2311400" imgH="393700" progId="Equation.DSMT4">
                  <p:embed/>
                  <p:pic>
                    <p:nvPicPr>
                      <p:cNvPr id="144390" name="Object 6">
                        <a:extLst>
                          <a:ext uri="{FF2B5EF4-FFF2-40B4-BE49-F238E27FC236}">
                            <a16:creationId xmlns:a16="http://schemas.microsoft.com/office/drawing/2014/main" id="{3D1ECC51-FBF4-1C8E-2E5F-4F63D05F4A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6926" y="4140994"/>
                        <a:ext cx="231457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9">
            <a:extLst>
              <a:ext uri="{FF2B5EF4-FFF2-40B4-BE49-F238E27FC236}">
                <a16:creationId xmlns:a16="http://schemas.microsoft.com/office/drawing/2014/main" id="{9681B562-26C7-8071-2986-E1FAAD5B9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8" name="Object 8">
            <a:extLst>
              <a:ext uri="{FF2B5EF4-FFF2-40B4-BE49-F238E27FC236}">
                <a16:creationId xmlns:a16="http://schemas.microsoft.com/office/drawing/2014/main" id="{1D3F5C77-4389-226C-BA95-13FA57446A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24048"/>
              </p:ext>
            </p:extLst>
          </p:nvPr>
        </p:nvGraphicFramePr>
        <p:xfrm>
          <a:off x="7154863" y="2280076"/>
          <a:ext cx="21431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45369" imgH="393529" progId="Equation.DSMT4">
                  <p:embed/>
                </p:oleObj>
              </mc:Choice>
              <mc:Fallback>
                <p:oleObj name="Equation" r:id="rId7" imgW="2145369" imgH="393529" progId="Equation.DSMT4">
                  <p:embed/>
                  <p:pic>
                    <p:nvPicPr>
                      <p:cNvPr id="144392" name="Object 8">
                        <a:extLst>
                          <a:ext uri="{FF2B5EF4-FFF2-40B4-BE49-F238E27FC236}">
                            <a16:creationId xmlns:a16="http://schemas.microsoft.com/office/drawing/2014/main" id="{9E027D7F-6310-6F7A-80F5-A63115A04A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4863" y="2280076"/>
                        <a:ext cx="214312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1">
            <a:extLst>
              <a:ext uri="{FF2B5EF4-FFF2-40B4-BE49-F238E27FC236}">
                <a16:creationId xmlns:a16="http://schemas.microsoft.com/office/drawing/2014/main" id="{99EC9FD1-6A15-98D2-8E4C-5C126C4B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0" name="Object 10">
            <a:extLst>
              <a:ext uri="{FF2B5EF4-FFF2-40B4-BE49-F238E27FC236}">
                <a16:creationId xmlns:a16="http://schemas.microsoft.com/office/drawing/2014/main" id="{1245A293-51C0-D61E-2B05-5843186ADD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928247"/>
              </p:ext>
            </p:extLst>
          </p:nvPr>
        </p:nvGraphicFramePr>
        <p:xfrm>
          <a:off x="7154863" y="2889379"/>
          <a:ext cx="22098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09800" imgH="393700" progId="Equation.DSMT4">
                  <p:embed/>
                </p:oleObj>
              </mc:Choice>
              <mc:Fallback>
                <p:oleObj name="Equation" r:id="rId9" imgW="2209800" imgH="393700" progId="Equation.DSMT4">
                  <p:embed/>
                  <p:pic>
                    <p:nvPicPr>
                      <p:cNvPr id="144394" name="Object 10">
                        <a:extLst>
                          <a:ext uri="{FF2B5EF4-FFF2-40B4-BE49-F238E27FC236}">
                            <a16:creationId xmlns:a16="http://schemas.microsoft.com/office/drawing/2014/main" id="{20264064-D22E-A4BA-671E-F590E0CEB0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4863" y="2889379"/>
                        <a:ext cx="2209800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2">
            <a:extLst>
              <a:ext uri="{FF2B5EF4-FFF2-40B4-BE49-F238E27FC236}">
                <a16:creationId xmlns:a16="http://schemas.microsoft.com/office/drawing/2014/main" id="{DB75F493-E06C-51DA-DBF9-B4A4D01A5D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844193"/>
              </p:ext>
            </p:extLst>
          </p:nvPr>
        </p:nvGraphicFramePr>
        <p:xfrm>
          <a:off x="6613843" y="4747360"/>
          <a:ext cx="35814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81400" imgH="812800" progId="Equation.DSMT4">
                  <p:embed/>
                </p:oleObj>
              </mc:Choice>
              <mc:Fallback>
                <p:oleObj name="Equation" r:id="rId11" imgW="3581400" imgH="812800" progId="Equation.DSMT4">
                  <p:embed/>
                  <p:pic>
                    <p:nvPicPr>
                      <p:cNvPr id="144396" name="Object 12">
                        <a:extLst>
                          <a:ext uri="{FF2B5EF4-FFF2-40B4-BE49-F238E27FC236}">
                            <a16:creationId xmlns:a16="http://schemas.microsoft.com/office/drawing/2014/main" id="{5651F7CD-C1A4-4E51-D0B0-AFDFB0A0B4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3843" y="4747360"/>
                        <a:ext cx="3581400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5">
            <a:extLst>
              <a:ext uri="{FF2B5EF4-FFF2-40B4-BE49-F238E27FC236}">
                <a16:creationId xmlns:a16="http://schemas.microsoft.com/office/drawing/2014/main" id="{863B3D2D-B27A-0B8B-A810-1DCDB50C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3" name="Object 14">
            <a:extLst>
              <a:ext uri="{FF2B5EF4-FFF2-40B4-BE49-F238E27FC236}">
                <a16:creationId xmlns:a16="http://schemas.microsoft.com/office/drawing/2014/main" id="{2DAD1340-55F4-A2FE-FFF4-FE8D10AF37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98750" y="1844675"/>
          <a:ext cx="228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28501" imgH="342751" progId="Equation.DSMT4">
                  <p:embed/>
                </p:oleObj>
              </mc:Choice>
              <mc:Fallback>
                <p:oleObj name="Equation" r:id="rId13" imgW="228501" imgH="342751" progId="Equation.DSMT4">
                  <p:embed/>
                  <p:pic>
                    <p:nvPicPr>
                      <p:cNvPr id="144398" name="Object 14">
                        <a:extLst>
                          <a:ext uri="{FF2B5EF4-FFF2-40B4-BE49-F238E27FC236}">
                            <a16:creationId xmlns:a16="http://schemas.microsoft.com/office/drawing/2014/main" id="{6A8A6048-5CFC-EEEF-A639-57FE328CC6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0" y="1844675"/>
                        <a:ext cx="2286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7">
            <a:extLst>
              <a:ext uri="{FF2B5EF4-FFF2-40B4-BE49-F238E27FC236}">
                <a16:creationId xmlns:a16="http://schemas.microsoft.com/office/drawing/2014/main" id="{D2E1E2A3-8A27-A116-6558-EA980A411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5" name="Object 16">
            <a:extLst>
              <a:ext uri="{FF2B5EF4-FFF2-40B4-BE49-F238E27FC236}">
                <a16:creationId xmlns:a16="http://schemas.microsoft.com/office/drawing/2014/main" id="{FAE6A70E-0E70-7B90-665A-EBE99DDA69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1773238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66469" imgH="342603" progId="Equation.DSMT4">
                  <p:embed/>
                </p:oleObj>
              </mc:Choice>
              <mc:Fallback>
                <p:oleObj name="Equation" r:id="rId15" imgW="266469" imgH="342603" progId="Equation.DSMT4">
                  <p:embed/>
                  <p:pic>
                    <p:nvPicPr>
                      <p:cNvPr id="144400" name="Object 16">
                        <a:extLst>
                          <a:ext uri="{FF2B5EF4-FFF2-40B4-BE49-F238E27FC236}">
                            <a16:creationId xmlns:a16="http://schemas.microsoft.com/office/drawing/2014/main" id="{DCD6A242-02C5-EBBC-C2E6-DDCCDDAA4C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1773238"/>
                        <a:ext cx="2667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ine 20">
            <a:extLst>
              <a:ext uri="{FF2B5EF4-FFF2-40B4-BE49-F238E27FC236}">
                <a16:creationId xmlns:a16="http://schemas.microsoft.com/office/drawing/2014/main" id="{906DC4DB-71E4-F293-2DE5-9C7FB0A99D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60663" y="1811338"/>
            <a:ext cx="21748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Line 21">
            <a:extLst>
              <a:ext uri="{FF2B5EF4-FFF2-40B4-BE49-F238E27FC236}">
                <a16:creationId xmlns:a16="http://schemas.microsoft.com/office/drawing/2014/main" id="{CF213171-A415-F983-B055-0E87B718A9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8150" y="1806575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" name="Text Box 22">
            <a:extLst>
              <a:ext uri="{FF2B5EF4-FFF2-40B4-BE49-F238E27FC236}">
                <a16:creationId xmlns:a16="http://schemas.microsoft.com/office/drawing/2014/main" id="{51052B06-DC74-4D37-09F3-3536548B4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476250"/>
            <a:ext cx="64801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Гладкое продолжение поля вдоль изолиний в область лакун.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Дополнительное предположение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в первом приближении измерения, выполненные по разные стороны лакуны, можно считать «одновременными» 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77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60D3C-2DE2-7258-01A3-943FA5B11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B3BAFA-84AE-948E-3969-DE088CE3A16E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BA97B-51C7-7B7E-2F92-AFBF39A72E38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</a:t>
            </a:r>
            <a:r>
              <a:rPr lang="ru-RU" dirty="0"/>
              <a:t>1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36B75B-9A57-B99C-F990-84677CF575C5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Сшивка лакун: алгоритм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695FBC-107F-7FF3-96A1-C0C294A0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30766"/>
            <a:ext cx="12192000" cy="2565400"/>
          </a:xfrm>
          <a:prstGeom prst="rect">
            <a:avLst/>
          </a:prstGeom>
          <a:solidFill>
            <a:srgbClr val="99CC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8D645E-EE76-DEEE-4ED6-19508B3DB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8741"/>
            <a:ext cx="12192000" cy="1008063"/>
          </a:xfrm>
          <a:prstGeom prst="rect">
            <a:avLst/>
          </a:prstGeom>
          <a:solidFill>
            <a:srgbClr val="99CC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C5367E43-F318-75F8-7CA9-C0A484C5C2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605949"/>
              </p:ext>
            </p:extLst>
          </p:nvPr>
        </p:nvGraphicFramePr>
        <p:xfrm>
          <a:off x="1951673" y="1010881"/>
          <a:ext cx="231775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1549080" imgH="228600" progId="Equation.3">
                  <p:embed/>
                </p:oleObj>
              </mc:Choice>
              <mc:Fallback>
                <p:oleObj name="Формула" r:id="rId2" imgW="1549080" imgH="228600" progId="Equation.3">
                  <p:embed/>
                  <p:pic>
                    <p:nvPicPr>
                      <p:cNvPr id="97284" name="Object 4">
                        <a:extLst>
                          <a:ext uri="{FF2B5EF4-FFF2-40B4-BE49-F238E27FC236}">
                            <a16:creationId xmlns:a16="http://schemas.microsoft.com/office/drawing/2014/main" id="{227DF4DB-E172-72BC-0E79-7C92C0A28C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1673" y="1010881"/>
                        <a:ext cx="2317750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7A12BCE2-7B2D-1958-EBD8-8F5B40BD96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806095"/>
              </p:ext>
            </p:extLst>
          </p:nvPr>
        </p:nvGraphicFramePr>
        <p:xfrm>
          <a:off x="4615498" y="1010881"/>
          <a:ext cx="1011237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672808" imgH="228501" progId="Equation.3">
                  <p:embed/>
                </p:oleObj>
              </mc:Choice>
              <mc:Fallback>
                <p:oleObj name="Формула" r:id="rId4" imgW="672808" imgH="228501" progId="Equation.3">
                  <p:embed/>
                  <p:pic>
                    <p:nvPicPr>
                      <p:cNvPr id="97285" name="Object 5">
                        <a:extLst>
                          <a:ext uri="{FF2B5EF4-FFF2-40B4-BE49-F238E27FC236}">
                            <a16:creationId xmlns:a16="http://schemas.microsoft.com/office/drawing/2014/main" id="{49743F89-3714-04E3-C387-77DCD3491A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5498" y="1010881"/>
                        <a:ext cx="1011237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id="{675AE884-6B54-9958-B2D5-630237DAD8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532072"/>
              </p:ext>
            </p:extLst>
          </p:nvPr>
        </p:nvGraphicFramePr>
        <p:xfrm>
          <a:off x="3517900" y="519391"/>
          <a:ext cx="885825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583947" imgH="241195" progId="Equation.3">
                  <p:embed/>
                </p:oleObj>
              </mc:Choice>
              <mc:Fallback>
                <p:oleObj name="Формула" r:id="rId6" imgW="583947" imgH="241195" progId="Equation.3">
                  <p:embed/>
                  <p:pic>
                    <p:nvPicPr>
                      <p:cNvPr id="97286" name="Object 6">
                        <a:extLst>
                          <a:ext uri="{FF2B5EF4-FFF2-40B4-BE49-F238E27FC236}">
                            <a16:creationId xmlns:a16="http://schemas.microsoft.com/office/drawing/2014/main" id="{1ED28AA6-E4BB-0827-B46E-A62EE4D275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900" y="519391"/>
                        <a:ext cx="885825" cy="36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extLst>
              <a:ext uri="{FF2B5EF4-FFF2-40B4-BE49-F238E27FC236}">
                <a16:creationId xmlns:a16="http://schemas.microsoft.com/office/drawing/2014/main" id="{B7938C49-AD8C-9D84-400C-7E34B36D59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496537"/>
              </p:ext>
            </p:extLst>
          </p:nvPr>
        </p:nvGraphicFramePr>
        <p:xfrm>
          <a:off x="4597400" y="519391"/>
          <a:ext cx="87153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8" imgW="583693" imgH="266469" progId="Equation.3">
                  <p:embed/>
                </p:oleObj>
              </mc:Choice>
              <mc:Fallback>
                <p:oleObj name="Формула" r:id="rId8" imgW="583693" imgH="266469" progId="Equation.3">
                  <p:embed/>
                  <p:pic>
                    <p:nvPicPr>
                      <p:cNvPr id="97287" name="Object 7">
                        <a:extLst>
                          <a:ext uri="{FF2B5EF4-FFF2-40B4-BE49-F238E27FC236}">
                            <a16:creationId xmlns:a16="http://schemas.microsoft.com/office/drawing/2014/main" id="{7F1129D3-DA95-AE84-AACD-F7530C27E9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7400" y="519391"/>
                        <a:ext cx="871538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2DF0FB61-6643-EB9C-8980-E4F0E57616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572415"/>
              </p:ext>
            </p:extLst>
          </p:nvPr>
        </p:nvGraphicFramePr>
        <p:xfrm>
          <a:off x="5749925" y="519391"/>
          <a:ext cx="275748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0" imgW="1841500" imgH="266700" progId="Equation.3">
                  <p:embed/>
                </p:oleObj>
              </mc:Choice>
              <mc:Fallback>
                <p:oleObj name="Формула" r:id="rId10" imgW="1841500" imgH="266700" progId="Equation.3">
                  <p:embed/>
                  <p:pic>
                    <p:nvPicPr>
                      <p:cNvPr id="97288" name="Object 8">
                        <a:extLst>
                          <a:ext uri="{FF2B5EF4-FFF2-40B4-BE49-F238E27FC236}">
                            <a16:creationId xmlns:a16="http://schemas.microsoft.com/office/drawing/2014/main" id="{4461AEAB-06C6-0606-40C2-74FBF75DED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9925" y="519391"/>
                        <a:ext cx="2757488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9">
            <a:extLst>
              <a:ext uri="{FF2B5EF4-FFF2-40B4-BE49-F238E27FC236}">
                <a16:creationId xmlns:a16="http://schemas.microsoft.com/office/drawing/2014/main" id="{30AEE163-4A21-DE1A-F7C9-998D7F569F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49225"/>
              </p:ext>
            </p:extLst>
          </p:nvPr>
        </p:nvGraphicFramePr>
        <p:xfrm>
          <a:off x="5910898" y="1028343"/>
          <a:ext cx="18573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2" imgW="1256755" imgH="215806" progId="Equation.3">
                  <p:embed/>
                </p:oleObj>
              </mc:Choice>
              <mc:Fallback>
                <p:oleObj name="Формула" r:id="rId12" imgW="1256755" imgH="215806" progId="Equation.3">
                  <p:embed/>
                  <p:pic>
                    <p:nvPicPr>
                      <p:cNvPr id="97289" name="Object 9">
                        <a:extLst>
                          <a:ext uri="{FF2B5EF4-FFF2-40B4-BE49-F238E27FC236}">
                            <a16:creationId xmlns:a16="http://schemas.microsoft.com/office/drawing/2014/main" id="{435B0384-43A0-F079-D7A3-469EB1D589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0898" y="1028343"/>
                        <a:ext cx="1857375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0">
            <a:extLst>
              <a:ext uri="{FF2B5EF4-FFF2-40B4-BE49-F238E27FC236}">
                <a16:creationId xmlns:a16="http://schemas.microsoft.com/office/drawing/2014/main" id="{203B718D-75F6-38DF-F659-A8288F35DC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567697"/>
              </p:ext>
            </p:extLst>
          </p:nvPr>
        </p:nvGraphicFramePr>
        <p:xfrm>
          <a:off x="8071485" y="991831"/>
          <a:ext cx="81280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4" imgW="545863" imgH="228501" progId="Equation.3">
                  <p:embed/>
                </p:oleObj>
              </mc:Choice>
              <mc:Fallback>
                <p:oleObj name="Формула" r:id="rId14" imgW="545863" imgH="228501" progId="Equation.3">
                  <p:embed/>
                  <p:pic>
                    <p:nvPicPr>
                      <p:cNvPr id="97290" name="Object 10">
                        <a:extLst>
                          <a:ext uri="{FF2B5EF4-FFF2-40B4-BE49-F238E27FC236}">
                            <a16:creationId xmlns:a16="http://schemas.microsoft.com/office/drawing/2014/main" id="{15030A79-534E-D210-084A-81B0D20D1A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1485" y="991831"/>
                        <a:ext cx="812800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1">
            <a:extLst>
              <a:ext uri="{FF2B5EF4-FFF2-40B4-BE49-F238E27FC236}">
                <a16:creationId xmlns:a16="http://schemas.microsoft.com/office/drawing/2014/main" id="{BFFDA0A0-32AD-FABC-4E74-C87CD59ED8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661466"/>
              </p:ext>
            </p:extLst>
          </p:nvPr>
        </p:nvGraphicFramePr>
        <p:xfrm>
          <a:off x="9150985" y="991831"/>
          <a:ext cx="135255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6" imgW="901309" imgH="228501" progId="Equation.3">
                  <p:embed/>
                </p:oleObj>
              </mc:Choice>
              <mc:Fallback>
                <p:oleObj name="Формула" r:id="rId16" imgW="901309" imgH="228501" progId="Equation.3">
                  <p:embed/>
                  <p:pic>
                    <p:nvPicPr>
                      <p:cNvPr id="97291" name="Object 11">
                        <a:extLst>
                          <a:ext uri="{FF2B5EF4-FFF2-40B4-BE49-F238E27FC236}">
                            <a16:creationId xmlns:a16="http://schemas.microsoft.com/office/drawing/2014/main" id="{24238194-47D3-A4C4-DEF7-A4E5706808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0985" y="991831"/>
                        <a:ext cx="1352550" cy="341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2">
            <a:extLst>
              <a:ext uri="{FF2B5EF4-FFF2-40B4-BE49-F238E27FC236}">
                <a16:creationId xmlns:a16="http://schemas.microsoft.com/office/drawing/2014/main" id="{F7FACB94-C1BA-5964-BC29-D768628A96BB}"/>
              </a:ext>
            </a:extLst>
          </p:cNvPr>
          <p:cNvGrpSpPr>
            <a:grpSpLocks/>
          </p:cNvGrpSpPr>
          <p:nvPr/>
        </p:nvGrpSpPr>
        <p:grpSpPr bwMode="auto">
          <a:xfrm>
            <a:off x="3011805" y="1682878"/>
            <a:ext cx="6913562" cy="838200"/>
            <a:chOff x="340" y="1478"/>
            <a:chExt cx="4355" cy="528"/>
          </a:xfrm>
        </p:grpSpPr>
        <p:graphicFrame>
          <p:nvGraphicFramePr>
            <p:cNvPr id="16" name="Object 13">
              <a:extLst>
                <a:ext uri="{FF2B5EF4-FFF2-40B4-BE49-F238E27FC236}">
                  <a16:creationId xmlns:a16="http://schemas.microsoft.com/office/drawing/2014/main" id="{99F26BB7-1BF2-8471-6668-EB7A9D429B8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" y="1570"/>
            <a:ext cx="1174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18" imgW="1244600" imgH="444500" progId="Equation.3">
                    <p:embed/>
                  </p:oleObj>
                </mc:Choice>
                <mc:Fallback>
                  <p:oleObj name="Формула" r:id="rId18" imgW="1244600" imgH="444500" progId="Equation.3">
                    <p:embed/>
                    <p:pic>
                      <p:nvPicPr>
                        <p:cNvPr id="97293" name="Object 13">
                          <a:extLst>
                            <a:ext uri="{FF2B5EF4-FFF2-40B4-BE49-F238E27FC236}">
                              <a16:creationId xmlns:a16="http://schemas.microsoft.com/office/drawing/2014/main" id="{DDC9BB22-37D4-E7B0-6E3F-37680C0D403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1570"/>
                          <a:ext cx="1174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4">
              <a:extLst>
                <a:ext uri="{FF2B5EF4-FFF2-40B4-BE49-F238E27FC236}">
                  <a16:creationId xmlns:a16="http://schemas.microsoft.com/office/drawing/2014/main" id="{FCA62415-0E5D-0DD8-F000-CF22321053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5157671"/>
                </p:ext>
              </p:extLst>
            </p:nvPr>
          </p:nvGraphicFramePr>
          <p:xfrm>
            <a:off x="1805" y="1478"/>
            <a:ext cx="2890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20" imgW="3073400" imgH="558800" progId="Equation.3">
                    <p:embed/>
                  </p:oleObj>
                </mc:Choice>
                <mc:Fallback>
                  <p:oleObj name="Формула" r:id="rId20" imgW="3073400" imgH="558800" progId="Equation.3">
                    <p:embed/>
                    <p:pic>
                      <p:nvPicPr>
                        <p:cNvPr id="97294" name="Object 14">
                          <a:extLst>
                            <a:ext uri="{FF2B5EF4-FFF2-40B4-BE49-F238E27FC236}">
                              <a16:creationId xmlns:a16="http://schemas.microsoft.com/office/drawing/2014/main" id="{18AB1E4A-BDC5-7E58-5EC7-8E0CE1E0259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5" y="1478"/>
                          <a:ext cx="2890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8" name="Object 15">
            <a:extLst>
              <a:ext uri="{FF2B5EF4-FFF2-40B4-BE49-F238E27FC236}">
                <a16:creationId xmlns:a16="http://schemas.microsoft.com/office/drawing/2014/main" id="{262EF86E-640A-6993-082F-C852FA6EBF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670171"/>
              </p:ext>
            </p:extLst>
          </p:nvPr>
        </p:nvGraphicFramePr>
        <p:xfrm>
          <a:off x="3011805" y="2673479"/>
          <a:ext cx="692467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2" imgW="4584700" imgH="736600" progId="Equation.3">
                  <p:embed/>
                </p:oleObj>
              </mc:Choice>
              <mc:Fallback>
                <p:oleObj name="Формула" r:id="rId22" imgW="4584700" imgH="736600" progId="Equation.3">
                  <p:embed/>
                  <p:pic>
                    <p:nvPicPr>
                      <p:cNvPr id="97295" name="Object 15">
                        <a:extLst>
                          <a:ext uri="{FF2B5EF4-FFF2-40B4-BE49-F238E27FC236}">
                            <a16:creationId xmlns:a16="http://schemas.microsoft.com/office/drawing/2014/main" id="{F9F3B828-E6E4-DFCE-8168-4FDD915BD8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1805" y="2673479"/>
                        <a:ext cx="6924675" cy="1108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3685E45D-C92F-2C07-3FC8-713560079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553079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228600"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2757CC-67FF-DB85-9610-9F5EE4ECA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286504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E2861532-D576-2CC3-E254-51BC862C36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146641"/>
              </p:ext>
            </p:extLst>
          </p:nvPr>
        </p:nvGraphicFramePr>
        <p:xfrm>
          <a:off x="7547928" y="4211449"/>
          <a:ext cx="2835275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4" imgW="1879600" imgH="241300" progId="Equation.3">
                  <p:embed/>
                </p:oleObj>
              </mc:Choice>
              <mc:Fallback>
                <p:oleObj name="Формула" r:id="rId24" imgW="1879600" imgH="241300" progId="Equation.3">
                  <p:embed/>
                  <p:pic>
                    <p:nvPicPr>
                      <p:cNvPr id="97300" name="Object 20">
                        <a:extLst>
                          <a:ext uri="{FF2B5EF4-FFF2-40B4-BE49-F238E27FC236}">
                            <a16:creationId xmlns:a16="http://schemas.microsoft.com/office/drawing/2014/main" id="{87413041-F71D-AAAA-AA78-6A06998DC6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7928" y="4211449"/>
                        <a:ext cx="2835275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6879B816-3B2D-5F8E-A405-9A6E4EF2EC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420517"/>
              </p:ext>
            </p:extLst>
          </p:nvPr>
        </p:nvGraphicFramePr>
        <p:xfrm>
          <a:off x="8555990" y="4787711"/>
          <a:ext cx="906463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6" imgW="596641" imgH="203112" progId="Equation.3">
                  <p:embed/>
                </p:oleObj>
              </mc:Choice>
              <mc:Fallback>
                <p:oleObj name="Формула" r:id="rId26" imgW="596641" imgH="203112" progId="Equation.3">
                  <p:embed/>
                  <p:pic>
                    <p:nvPicPr>
                      <p:cNvPr id="97301" name="Object 21">
                        <a:extLst>
                          <a:ext uri="{FF2B5EF4-FFF2-40B4-BE49-F238E27FC236}">
                            <a16:creationId xmlns:a16="http://schemas.microsoft.com/office/drawing/2014/main" id="{CC34DE03-3328-77AA-92AF-E39B4B8CD5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5990" y="4787711"/>
                        <a:ext cx="906463" cy="301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4F3A74D-405A-B7BE-E442-24D89D7177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4384065"/>
              </p:ext>
            </p:extLst>
          </p:nvPr>
        </p:nvGraphicFramePr>
        <p:xfrm>
          <a:off x="1642428" y="4211449"/>
          <a:ext cx="5419725" cy="2058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8" imgW="3606800" imgH="1371600" progId="Equation.3">
                  <p:embed/>
                </p:oleObj>
              </mc:Choice>
              <mc:Fallback>
                <p:oleObj name="Формула" r:id="rId28" imgW="3606800" imgH="1371600" progId="Equation.3">
                  <p:embed/>
                  <p:pic>
                    <p:nvPicPr>
                      <p:cNvPr id="97302" name="Object 22">
                        <a:extLst>
                          <a:ext uri="{FF2B5EF4-FFF2-40B4-BE49-F238E27FC236}">
                            <a16:creationId xmlns:a16="http://schemas.microsoft.com/office/drawing/2014/main" id="{5A24CC4F-7B4C-8C50-ACCB-2083A00FD7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2428" y="4211449"/>
                        <a:ext cx="5419725" cy="2058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A651019-570E-BC63-DAAB-94A95B535A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883507"/>
              </p:ext>
            </p:extLst>
          </p:nvPr>
        </p:nvGraphicFramePr>
        <p:xfrm>
          <a:off x="7547928" y="5363974"/>
          <a:ext cx="2994025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0" imgW="1968500" imgH="508000" progId="Equation.3">
                  <p:embed/>
                </p:oleObj>
              </mc:Choice>
              <mc:Fallback>
                <p:oleObj name="Формула" r:id="rId30" imgW="1968500" imgH="508000" progId="Equation.3">
                  <p:embed/>
                  <p:pic>
                    <p:nvPicPr>
                      <p:cNvPr id="97303" name="Object 23">
                        <a:extLst>
                          <a:ext uri="{FF2B5EF4-FFF2-40B4-BE49-F238E27FC236}">
                            <a16:creationId xmlns:a16="http://schemas.microsoft.com/office/drawing/2014/main" id="{6015E329-F628-7DAD-B356-39711E2FBB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7928" y="5363974"/>
                        <a:ext cx="2994025" cy="766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35">
            <a:extLst>
              <a:ext uri="{FF2B5EF4-FFF2-40B4-BE49-F238E27FC236}">
                <a16:creationId xmlns:a16="http://schemas.microsoft.com/office/drawing/2014/main" id="{EE3200FB-050D-6432-12BF-E5EA980AA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1496"/>
            <a:ext cx="36369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Геометрия расчетной сетки: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36">
            <a:extLst>
              <a:ext uri="{FF2B5EF4-FFF2-40B4-BE49-F238E27FC236}">
                <a16:creationId xmlns:a16="http://schemas.microsoft.com/office/drawing/2014/main" id="{0176F33B-ED4F-E3E9-96CF-83E20DEA5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98741"/>
            <a:ext cx="1295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Метрика подобия блоков: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37">
            <a:extLst>
              <a:ext uri="{FF2B5EF4-FFF2-40B4-BE49-F238E27FC236}">
                <a16:creationId xmlns:a16="http://schemas.microsoft.com/office/drawing/2014/main" id="{F7741C5A-2209-4EC3-AA68-3EDBA090F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79829"/>
            <a:ext cx="15951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Правило построения изолинии: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38">
            <a:extLst>
              <a:ext uri="{FF2B5EF4-FFF2-40B4-BE49-F238E27FC236}">
                <a16:creationId xmlns:a16="http://schemas.microsoft.com/office/drawing/2014/main" id="{6AB84329-B038-BBF8-9E09-23A3FA3E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59329"/>
            <a:ext cx="42694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Экстраполяция в область лакуны:</a:t>
            </a:r>
            <a:endParaRPr lang="ru-RU" alt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59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8D0CA-55AD-E498-61AA-AFF4B21AA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4D1DFF-E1F3-B322-6F4F-164A9704A6C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FF935-8453-F6BA-2367-7D894E3E247A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</a:t>
            </a:r>
            <a:r>
              <a:rPr lang="ru-RU" dirty="0"/>
              <a:t>2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8C2EB3-F5CD-EE6B-4CE9-8D567E4597DA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Сшивка лакун: демонстрация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C10FCA4-9FFC-453F-53A6-B64A186B6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83235"/>
            <a:ext cx="857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5D2BDF0-BC30-8591-4F2B-CD2D9E869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83235"/>
            <a:ext cx="8572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2E242466-982E-0C3D-8544-A6CCF370F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786948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 i="1">
                <a:cs typeface="Arial" panose="020B0604020202020204" pitchFamily="34" charset="0"/>
              </a:rPr>
              <a:t>F14A + F15A</a:t>
            </a:r>
            <a:endParaRPr lang="ru-RU" altLang="ru-RU" b="1" i="1">
              <a:cs typeface="Arial" panose="020B060402020202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0DD936FE-5374-667F-F891-B1B6C65F3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88" y="4786948"/>
            <a:ext cx="2447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>
                <a:cs typeface="Arial" panose="020B0604020202020204" pitchFamily="34" charset="0"/>
              </a:rPr>
              <a:t>16</a:t>
            </a:r>
            <a:r>
              <a:rPr lang="en-US" altLang="ru-RU">
                <a:cs typeface="Arial" panose="020B0604020202020204" pitchFamily="34" charset="0"/>
              </a:rPr>
              <a:t>/</a:t>
            </a:r>
            <a:r>
              <a:rPr lang="ru-RU" altLang="ru-RU">
                <a:cs typeface="Arial" panose="020B0604020202020204" pitchFamily="34" charset="0"/>
              </a:rPr>
              <a:t>17</a:t>
            </a:r>
            <a:r>
              <a:rPr lang="en-US" altLang="ru-RU">
                <a:cs typeface="Arial" panose="020B0604020202020204" pitchFamily="34" charset="0"/>
              </a:rPr>
              <a:t> </a:t>
            </a:r>
            <a:r>
              <a:rPr lang="ru-RU" altLang="ru-RU">
                <a:cs typeface="Arial" panose="020B0604020202020204" pitchFamily="34" charset="0"/>
              </a:rPr>
              <a:t>августа 2000 г.</a:t>
            </a: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227EAD8D-B632-D818-247D-94013E7AAEE7}"/>
              </a:ext>
            </a:extLst>
          </p:cNvPr>
          <p:cNvGrpSpPr>
            <a:grpSpLocks/>
          </p:cNvGrpSpPr>
          <p:nvPr/>
        </p:nvGrpSpPr>
        <p:grpSpPr bwMode="auto">
          <a:xfrm>
            <a:off x="3432175" y="1905635"/>
            <a:ext cx="2376488" cy="3727450"/>
            <a:chOff x="1202" y="1706"/>
            <a:chExt cx="1497" cy="2348"/>
          </a:xfrm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1D35CE64-2E60-ACE6-C0EA-6E12664972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2614"/>
              <a:ext cx="1440" cy="144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B9DD5783-D39D-AB6F-2A09-AC77E8AC3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1706"/>
              <a:ext cx="726" cy="72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3" name="Picture 10">
            <a:extLst>
              <a:ext uri="{FF2B5EF4-FFF2-40B4-BE49-F238E27FC236}">
                <a16:creationId xmlns:a16="http://schemas.microsoft.com/office/drawing/2014/main" id="{4237FC79-118B-73C7-AA05-DF82C9EF2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042035"/>
            <a:ext cx="3276600" cy="32766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57BB3BF5-1014-C3C8-2895-9A93DF6A0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3347085"/>
            <a:ext cx="863600" cy="86360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D721ACC3-C7BC-35DB-AE12-36203FF19B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5413" y="2697798"/>
            <a:ext cx="3960812" cy="1008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4E73AF7C-0A3F-15A6-3714-FCB090E97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418523"/>
            <a:ext cx="288925" cy="28733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7EEA18A2-0A0B-2CFB-0273-5DCE93E87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5" y="3562985"/>
            <a:ext cx="288925" cy="287338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7305E26B-CD78-6E50-EB5A-28BEBBDBA0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8525" y="3418523"/>
            <a:ext cx="431800" cy="431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201C11AC-CABA-85F0-7C56-C8C19E8F680E}"/>
              </a:ext>
            </a:extLst>
          </p:cNvPr>
          <p:cNvGrpSpPr>
            <a:grpSpLocks/>
          </p:cNvGrpSpPr>
          <p:nvPr/>
        </p:nvGrpSpPr>
        <p:grpSpPr bwMode="auto">
          <a:xfrm>
            <a:off x="7032625" y="2553335"/>
            <a:ext cx="1223963" cy="1657350"/>
            <a:chOff x="3470" y="2114"/>
            <a:chExt cx="771" cy="1044"/>
          </a:xfrm>
        </p:grpSpPr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811D7146-DF73-E116-0325-E5B8173132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51" y="3067"/>
              <a:ext cx="272" cy="9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4142FDB7-BFED-2B23-F9B8-FF0D460FEC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6" y="2931"/>
              <a:ext cx="272" cy="13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83D7F15C-24A9-2D6E-57AC-98DFB02B92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5" y="2523"/>
              <a:ext cx="272" cy="9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20">
              <a:extLst>
                <a:ext uri="{FF2B5EF4-FFF2-40B4-BE49-F238E27FC236}">
                  <a16:creationId xmlns:a16="http://schemas.microsoft.com/office/drawing/2014/main" id="{24E9005F-D23A-436D-D91F-AF412F8FAD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5" y="2387"/>
              <a:ext cx="272" cy="9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ABD50B58-FD0E-7E84-C197-8D1D5713AA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70" y="2160"/>
              <a:ext cx="27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22">
              <a:extLst>
                <a:ext uri="{FF2B5EF4-FFF2-40B4-BE49-F238E27FC236}">
                  <a16:creationId xmlns:a16="http://schemas.microsoft.com/office/drawing/2014/main" id="{8829B349-3EE8-A3C1-B767-8821F6AB31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7" y="2114"/>
              <a:ext cx="272" cy="4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23">
              <a:extLst>
                <a:ext uri="{FF2B5EF4-FFF2-40B4-BE49-F238E27FC236}">
                  <a16:creationId xmlns:a16="http://schemas.microsoft.com/office/drawing/2014/main" id="{A76DB2D9-37FD-37C7-8D85-9A9DF03E1D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8" y="2341"/>
              <a:ext cx="272" cy="4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895509A9-CEF0-E31E-B69B-E17449CAB3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23" y="2523"/>
              <a:ext cx="272" cy="13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B72C3F2E-CCA9-34BE-AC53-C08E422C4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69" y="2705"/>
              <a:ext cx="227" cy="18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31372E64-7089-5150-F4C3-CC967978EE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14" y="2887"/>
              <a:ext cx="227" cy="13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30" name="Picture 27">
            <a:extLst>
              <a:ext uri="{FF2B5EF4-FFF2-40B4-BE49-F238E27FC236}">
                <a16:creationId xmlns:a16="http://schemas.microsoft.com/office/drawing/2014/main" id="{BE2E4CC4-6773-FB6B-466F-4537AFE56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347085"/>
            <a:ext cx="2286000" cy="2286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3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4D05F-ECA8-267E-331D-7D1CF61CF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38">
            <a:extLst>
              <a:ext uri="{FF2B5EF4-FFF2-40B4-BE49-F238E27FC236}">
                <a16:creationId xmlns:a16="http://schemas.microsoft.com/office/drawing/2014/main" id="{FA188593-F946-01A7-C259-330AEAF54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941" y="3140580"/>
            <a:ext cx="4859337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25">
            <a:extLst>
              <a:ext uri="{FF2B5EF4-FFF2-40B4-BE49-F238E27FC236}">
                <a16:creationId xmlns:a16="http://schemas.microsoft.com/office/drawing/2014/main" id="{B70851B5-C562-CF40-7160-13543B779DCA}"/>
              </a:ext>
            </a:extLst>
          </p:cNvPr>
          <p:cNvGrpSpPr>
            <a:grpSpLocks/>
          </p:cNvGrpSpPr>
          <p:nvPr/>
        </p:nvGrpSpPr>
        <p:grpSpPr bwMode="auto">
          <a:xfrm>
            <a:off x="7581107" y="309717"/>
            <a:ext cx="4047175" cy="3433763"/>
            <a:chOff x="2608" y="618"/>
            <a:chExt cx="3152" cy="3084"/>
          </a:xfrm>
        </p:grpSpPr>
        <p:grpSp>
          <p:nvGrpSpPr>
            <p:cNvPr id="66" name="Group 21">
              <a:extLst>
                <a:ext uri="{FF2B5EF4-FFF2-40B4-BE49-F238E27FC236}">
                  <a16:creationId xmlns:a16="http://schemas.microsoft.com/office/drawing/2014/main" id="{C8CFDF61-A24A-37BB-6FC5-DE9FEBE443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8" y="618"/>
              <a:ext cx="3152" cy="3084"/>
              <a:chOff x="2608" y="618"/>
              <a:chExt cx="3152" cy="3084"/>
            </a:xfrm>
          </p:grpSpPr>
          <p:pic>
            <p:nvPicPr>
              <p:cNvPr id="68" name="Picture 22">
                <a:extLst>
                  <a:ext uri="{FF2B5EF4-FFF2-40B4-BE49-F238E27FC236}">
                    <a16:creationId xmlns:a16="http://schemas.microsoft.com/office/drawing/2014/main" id="{6D3A67B4-FFF3-91EB-1A48-71F7F647B4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8" y="618"/>
                <a:ext cx="3152" cy="3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" name="Rectangle 23">
                <a:extLst>
                  <a:ext uri="{FF2B5EF4-FFF2-40B4-BE49-F238E27FC236}">
                    <a16:creationId xmlns:a16="http://schemas.microsoft.com/office/drawing/2014/main" id="{0DE90E71-D631-0936-204E-4F34C2FD1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5" y="2024"/>
                <a:ext cx="91" cy="45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67" name="Oval 24">
              <a:extLst>
                <a:ext uri="{FF2B5EF4-FFF2-40B4-BE49-F238E27FC236}">
                  <a16:creationId xmlns:a16="http://schemas.microsoft.com/office/drawing/2014/main" id="{4C0160A1-E052-0898-60D3-00859B059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2" y="2466"/>
              <a:ext cx="181" cy="18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2EA3E1-EE00-A9A8-0F37-D2009B08FB26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91C01-3E8D-3055-548D-9D1CB9C36E6A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</a:t>
            </a:r>
            <a:r>
              <a:rPr lang="ru-RU" dirty="0"/>
              <a:t>3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8D0663-4D4F-EA2C-B19C-43689E4ABC9A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Проверка точности по методике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(Wimmers, Velden, 2011)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3ED1A36C-8F74-CB6D-B87B-7DB6827C5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" y="3635931"/>
            <a:ext cx="5272087" cy="26336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5">
            <a:extLst>
              <a:ext uri="{FF2B5EF4-FFF2-40B4-BE49-F238E27FC236}">
                <a16:creationId xmlns:a16="http://schemas.microsoft.com/office/drawing/2014/main" id="{42E335CD-26A6-5399-4D31-EF76DFE9D3F5}"/>
              </a:ext>
            </a:extLst>
          </p:cNvPr>
          <p:cNvGrpSpPr>
            <a:grpSpLocks/>
          </p:cNvGrpSpPr>
          <p:nvPr/>
        </p:nvGrpSpPr>
        <p:grpSpPr bwMode="auto">
          <a:xfrm>
            <a:off x="71119" y="470456"/>
            <a:ext cx="5265737" cy="3255962"/>
            <a:chOff x="113" y="391"/>
            <a:chExt cx="3317" cy="2051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EE589608-7EC2-14F6-CEA4-396472758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391"/>
              <a:ext cx="3317" cy="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 Box 7">
              <a:extLst>
                <a:ext uri="{FF2B5EF4-FFF2-40B4-BE49-F238E27FC236}">
                  <a16:creationId xmlns:a16="http://schemas.microsoft.com/office/drawing/2014/main" id="{CEB968C6-A1B8-B26E-87AE-1FC18D659E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115"/>
              <a:ext cx="12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ru-RU" sz="2800"/>
                <a:t>Δ</a:t>
              </a:r>
              <a:r>
                <a:rPr lang="en-US" altLang="ru-RU" sz="2800" i="1"/>
                <a:t>t</a:t>
              </a:r>
              <a:r>
                <a:rPr lang="en-US" altLang="ru-RU" sz="2800"/>
                <a:t> = -05:30</a:t>
              </a:r>
              <a:endParaRPr lang="el-GR" altLang="ru-RU" sz="2800"/>
            </a:p>
          </p:txBody>
        </p:sp>
      </p:grpSp>
      <p:grpSp>
        <p:nvGrpSpPr>
          <p:cNvPr id="39" name="Group 8">
            <a:extLst>
              <a:ext uri="{FF2B5EF4-FFF2-40B4-BE49-F238E27FC236}">
                <a16:creationId xmlns:a16="http://schemas.microsoft.com/office/drawing/2014/main" id="{C2C2A8C5-84F5-4747-2169-7BC0C3675CC9}"/>
              </a:ext>
            </a:extLst>
          </p:cNvPr>
          <p:cNvGrpSpPr>
            <a:grpSpLocks/>
          </p:cNvGrpSpPr>
          <p:nvPr/>
        </p:nvGrpSpPr>
        <p:grpSpPr bwMode="auto">
          <a:xfrm>
            <a:off x="71119" y="470456"/>
            <a:ext cx="5265737" cy="3255962"/>
            <a:chOff x="1474" y="436"/>
            <a:chExt cx="3317" cy="2051"/>
          </a:xfrm>
        </p:grpSpPr>
        <p:pic>
          <p:nvPicPr>
            <p:cNvPr id="40" name="Picture 9">
              <a:extLst>
                <a:ext uri="{FF2B5EF4-FFF2-40B4-BE49-F238E27FC236}">
                  <a16:creationId xmlns:a16="http://schemas.microsoft.com/office/drawing/2014/main" id="{89506089-199A-56E4-32D8-621C17228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436"/>
              <a:ext cx="3317" cy="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 Box 10">
              <a:extLst>
                <a:ext uri="{FF2B5EF4-FFF2-40B4-BE49-F238E27FC236}">
                  <a16:creationId xmlns:a16="http://schemas.microsoft.com/office/drawing/2014/main" id="{719B1587-2836-C5B5-D32D-FDF63D0DC0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5" y="2160"/>
              <a:ext cx="12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ru-RU" sz="2800"/>
                <a:t>Δ</a:t>
              </a:r>
              <a:r>
                <a:rPr lang="en-US" altLang="ru-RU" sz="2800" i="1"/>
                <a:t>t</a:t>
              </a:r>
              <a:r>
                <a:rPr lang="en-US" altLang="ru-RU" sz="2800"/>
                <a:t> = -04:00</a:t>
              </a:r>
              <a:endParaRPr lang="el-GR" altLang="ru-RU" sz="2800"/>
            </a:p>
          </p:txBody>
        </p:sp>
      </p:grpSp>
      <p:grpSp>
        <p:nvGrpSpPr>
          <p:cNvPr id="42" name="Group 11">
            <a:extLst>
              <a:ext uri="{FF2B5EF4-FFF2-40B4-BE49-F238E27FC236}">
                <a16:creationId xmlns:a16="http://schemas.microsoft.com/office/drawing/2014/main" id="{9B02F9AC-2496-2527-CE3B-8665EA8E6BD0}"/>
              </a:ext>
            </a:extLst>
          </p:cNvPr>
          <p:cNvGrpSpPr>
            <a:grpSpLocks/>
          </p:cNvGrpSpPr>
          <p:nvPr/>
        </p:nvGrpSpPr>
        <p:grpSpPr bwMode="auto">
          <a:xfrm>
            <a:off x="71119" y="470456"/>
            <a:ext cx="5265737" cy="3255962"/>
            <a:chOff x="1565" y="436"/>
            <a:chExt cx="3317" cy="2051"/>
          </a:xfrm>
        </p:grpSpPr>
        <p:pic>
          <p:nvPicPr>
            <p:cNvPr id="43" name="Picture 12">
              <a:extLst>
                <a:ext uri="{FF2B5EF4-FFF2-40B4-BE49-F238E27FC236}">
                  <a16:creationId xmlns:a16="http://schemas.microsoft.com/office/drawing/2014/main" id="{23AAE75E-8899-76A7-C12F-8C464ACB7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436"/>
              <a:ext cx="3317" cy="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 Box 13">
              <a:extLst>
                <a:ext uri="{FF2B5EF4-FFF2-40B4-BE49-F238E27FC236}">
                  <a16:creationId xmlns:a16="http://schemas.microsoft.com/office/drawing/2014/main" id="{8BA13DAE-B0C2-8BF9-8EAE-D06BA8912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5" y="2160"/>
              <a:ext cx="13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ru-RU" sz="2800"/>
                <a:t>Δ</a:t>
              </a:r>
              <a:r>
                <a:rPr lang="en-US" altLang="ru-RU" sz="2800" i="1"/>
                <a:t>t</a:t>
              </a:r>
              <a:r>
                <a:rPr lang="en-US" altLang="ru-RU" sz="2800"/>
                <a:t> = +00:30</a:t>
              </a:r>
              <a:endParaRPr lang="el-GR" altLang="ru-RU" sz="2800"/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E14128AE-B791-7058-EF25-D0036513B00E}"/>
              </a:ext>
            </a:extLst>
          </p:cNvPr>
          <p:cNvGrpSpPr>
            <a:grpSpLocks/>
          </p:cNvGrpSpPr>
          <p:nvPr/>
        </p:nvGrpSpPr>
        <p:grpSpPr bwMode="auto">
          <a:xfrm>
            <a:off x="71119" y="470456"/>
            <a:ext cx="5265737" cy="3255962"/>
            <a:chOff x="1565" y="436"/>
            <a:chExt cx="3317" cy="2051"/>
          </a:xfrm>
        </p:grpSpPr>
        <p:pic>
          <p:nvPicPr>
            <p:cNvPr id="46" name="Picture 15">
              <a:extLst>
                <a:ext uri="{FF2B5EF4-FFF2-40B4-BE49-F238E27FC236}">
                  <a16:creationId xmlns:a16="http://schemas.microsoft.com/office/drawing/2014/main" id="{F57B28A6-CD24-0CA3-4046-9A7E1FEA2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436"/>
              <a:ext cx="3317" cy="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 Box 16">
              <a:extLst>
                <a:ext uri="{FF2B5EF4-FFF2-40B4-BE49-F238E27FC236}">
                  <a16:creationId xmlns:a16="http://schemas.microsoft.com/office/drawing/2014/main" id="{2727A147-D9EE-7107-AD13-F5EDD6C9CE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5" y="2160"/>
              <a:ext cx="12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ru-RU" sz="2800"/>
                <a:t>Δ</a:t>
              </a:r>
              <a:r>
                <a:rPr lang="en-US" altLang="ru-RU" sz="2800" i="1"/>
                <a:t>t</a:t>
              </a:r>
              <a:r>
                <a:rPr lang="en-US" altLang="ru-RU" sz="2800"/>
                <a:t> = -02:30</a:t>
              </a:r>
              <a:endParaRPr lang="el-GR" altLang="ru-RU" sz="2800"/>
            </a:p>
          </p:txBody>
        </p:sp>
      </p:grpSp>
      <p:grpSp>
        <p:nvGrpSpPr>
          <p:cNvPr id="48" name="Group 17">
            <a:extLst>
              <a:ext uri="{FF2B5EF4-FFF2-40B4-BE49-F238E27FC236}">
                <a16:creationId xmlns:a16="http://schemas.microsoft.com/office/drawing/2014/main" id="{AFD80A1D-8169-E0D9-8B7A-FC818DBE0042}"/>
              </a:ext>
            </a:extLst>
          </p:cNvPr>
          <p:cNvGrpSpPr>
            <a:grpSpLocks/>
          </p:cNvGrpSpPr>
          <p:nvPr/>
        </p:nvGrpSpPr>
        <p:grpSpPr bwMode="auto">
          <a:xfrm>
            <a:off x="71119" y="470456"/>
            <a:ext cx="5265737" cy="3255962"/>
            <a:chOff x="1474" y="436"/>
            <a:chExt cx="3317" cy="2051"/>
          </a:xfrm>
        </p:grpSpPr>
        <p:pic>
          <p:nvPicPr>
            <p:cNvPr id="49" name="Picture 18">
              <a:extLst>
                <a:ext uri="{FF2B5EF4-FFF2-40B4-BE49-F238E27FC236}">
                  <a16:creationId xmlns:a16="http://schemas.microsoft.com/office/drawing/2014/main" id="{A32C64FD-92CA-5822-E55D-938682A41A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436"/>
              <a:ext cx="3317" cy="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 Box 19">
              <a:extLst>
                <a:ext uri="{FF2B5EF4-FFF2-40B4-BE49-F238E27FC236}">
                  <a16:creationId xmlns:a16="http://schemas.microsoft.com/office/drawing/2014/main" id="{8C629328-B50B-AF22-FBF4-AED050B34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5" y="2160"/>
              <a:ext cx="12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ru-RU" sz="2800"/>
                <a:t>Δ</a:t>
              </a:r>
              <a:r>
                <a:rPr lang="en-US" altLang="ru-RU" sz="2800" i="1"/>
                <a:t>t</a:t>
              </a:r>
              <a:r>
                <a:rPr lang="en-US" altLang="ru-RU" sz="2800"/>
                <a:t> = -01:00</a:t>
              </a:r>
              <a:endParaRPr lang="el-GR" altLang="ru-RU" sz="2800"/>
            </a:p>
          </p:txBody>
        </p:sp>
      </p:grpSp>
      <p:grpSp>
        <p:nvGrpSpPr>
          <p:cNvPr id="51" name="Group 20">
            <a:extLst>
              <a:ext uri="{FF2B5EF4-FFF2-40B4-BE49-F238E27FC236}">
                <a16:creationId xmlns:a16="http://schemas.microsoft.com/office/drawing/2014/main" id="{3CEBF1E7-0285-091B-8C0A-04DE2C981D65}"/>
              </a:ext>
            </a:extLst>
          </p:cNvPr>
          <p:cNvGrpSpPr>
            <a:grpSpLocks/>
          </p:cNvGrpSpPr>
          <p:nvPr/>
        </p:nvGrpSpPr>
        <p:grpSpPr bwMode="auto">
          <a:xfrm>
            <a:off x="71119" y="470456"/>
            <a:ext cx="5265737" cy="3255962"/>
            <a:chOff x="1610" y="436"/>
            <a:chExt cx="3317" cy="2051"/>
          </a:xfrm>
        </p:grpSpPr>
        <p:pic>
          <p:nvPicPr>
            <p:cNvPr id="52" name="Picture 21">
              <a:extLst>
                <a:ext uri="{FF2B5EF4-FFF2-40B4-BE49-F238E27FC236}">
                  <a16:creationId xmlns:a16="http://schemas.microsoft.com/office/drawing/2014/main" id="{5789557B-838E-131C-015B-35841F0EE1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436"/>
              <a:ext cx="3317" cy="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 Box 22">
              <a:extLst>
                <a:ext uri="{FF2B5EF4-FFF2-40B4-BE49-F238E27FC236}">
                  <a16:creationId xmlns:a16="http://schemas.microsoft.com/office/drawing/2014/main" id="{0C4768EF-CA0C-2BE4-3E75-3EEE811220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2160"/>
              <a:ext cx="13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ru-RU" sz="2800"/>
                <a:t>Δ</a:t>
              </a:r>
              <a:r>
                <a:rPr lang="en-US" altLang="ru-RU" sz="2800" i="1"/>
                <a:t>t</a:t>
              </a:r>
              <a:r>
                <a:rPr lang="en-US" altLang="ru-RU" sz="2800"/>
                <a:t> = +02:00</a:t>
              </a:r>
              <a:endParaRPr lang="el-GR" altLang="ru-RU" sz="2800"/>
            </a:p>
          </p:txBody>
        </p:sp>
      </p:grpSp>
      <p:grpSp>
        <p:nvGrpSpPr>
          <p:cNvPr id="54" name="Group 23">
            <a:extLst>
              <a:ext uri="{FF2B5EF4-FFF2-40B4-BE49-F238E27FC236}">
                <a16:creationId xmlns:a16="http://schemas.microsoft.com/office/drawing/2014/main" id="{06408667-BE02-9E03-389B-773F6DE29A67}"/>
              </a:ext>
            </a:extLst>
          </p:cNvPr>
          <p:cNvGrpSpPr>
            <a:grpSpLocks/>
          </p:cNvGrpSpPr>
          <p:nvPr/>
        </p:nvGrpSpPr>
        <p:grpSpPr bwMode="auto">
          <a:xfrm>
            <a:off x="71119" y="470456"/>
            <a:ext cx="5265737" cy="3255962"/>
            <a:chOff x="1610" y="436"/>
            <a:chExt cx="3317" cy="2051"/>
          </a:xfrm>
        </p:grpSpPr>
        <p:pic>
          <p:nvPicPr>
            <p:cNvPr id="55" name="Picture 24">
              <a:extLst>
                <a:ext uri="{FF2B5EF4-FFF2-40B4-BE49-F238E27FC236}">
                  <a16:creationId xmlns:a16="http://schemas.microsoft.com/office/drawing/2014/main" id="{987D3EC0-239F-C37E-AD7D-DAA497FF78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" y="436"/>
              <a:ext cx="3317" cy="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 Box 25">
              <a:extLst>
                <a:ext uri="{FF2B5EF4-FFF2-40B4-BE49-F238E27FC236}">
                  <a16:creationId xmlns:a16="http://schemas.microsoft.com/office/drawing/2014/main" id="{67AFB300-628A-0139-F474-A2775E400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" y="2160"/>
              <a:ext cx="131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ru-RU" sz="2800" dirty="0"/>
                <a:t>Δ</a:t>
              </a:r>
              <a:r>
                <a:rPr lang="en-US" altLang="ru-RU" sz="2800" i="1" dirty="0"/>
                <a:t>t</a:t>
              </a:r>
              <a:r>
                <a:rPr lang="en-US" altLang="ru-RU" sz="2800" dirty="0"/>
                <a:t> = +03:30</a:t>
              </a:r>
              <a:endParaRPr lang="el-GR" altLang="ru-RU" sz="2800" i="1" dirty="0"/>
            </a:p>
          </p:txBody>
        </p:sp>
      </p:grpSp>
      <p:grpSp>
        <p:nvGrpSpPr>
          <p:cNvPr id="57" name="Group 27">
            <a:extLst>
              <a:ext uri="{FF2B5EF4-FFF2-40B4-BE49-F238E27FC236}">
                <a16:creationId xmlns:a16="http://schemas.microsoft.com/office/drawing/2014/main" id="{48184A7D-6887-76C9-EA7A-538906EE7B17}"/>
              </a:ext>
            </a:extLst>
          </p:cNvPr>
          <p:cNvGrpSpPr>
            <a:grpSpLocks/>
          </p:cNvGrpSpPr>
          <p:nvPr/>
        </p:nvGrpSpPr>
        <p:grpSpPr bwMode="auto">
          <a:xfrm>
            <a:off x="3240087" y="1838881"/>
            <a:ext cx="3059113" cy="3190319"/>
            <a:chOff x="2154" y="1253"/>
            <a:chExt cx="2132" cy="2177"/>
          </a:xfrm>
        </p:grpSpPr>
        <p:sp>
          <p:nvSpPr>
            <p:cNvPr id="58" name="Line 28">
              <a:extLst>
                <a:ext uri="{FF2B5EF4-FFF2-40B4-BE49-F238E27FC236}">
                  <a16:creationId xmlns:a16="http://schemas.microsoft.com/office/drawing/2014/main" id="{24443CBA-F674-5AC7-EDCB-70A1399B45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4" y="1253"/>
              <a:ext cx="0" cy="217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Line 29">
              <a:extLst>
                <a:ext uri="{FF2B5EF4-FFF2-40B4-BE49-F238E27FC236}">
                  <a16:creationId xmlns:a16="http://schemas.microsoft.com/office/drawing/2014/main" id="{4DE10079-6BDF-0CA2-7D2B-C7848DB1BE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4" y="2291"/>
              <a:ext cx="213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0" name="Text Box 30">
            <a:extLst>
              <a:ext uri="{FF2B5EF4-FFF2-40B4-BE49-F238E27FC236}">
                <a16:creationId xmlns:a16="http://schemas.microsoft.com/office/drawing/2014/main" id="{1A17A861-86AA-3464-5BB4-270C974B5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" y="404023"/>
            <a:ext cx="39081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Интерполированные поля, </a:t>
            </a:r>
            <a:r>
              <a:rPr lang="en-US" alt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ru-RU" sz="2000" i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alt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 Box 31">
            <a:extLst>
              <a:ext uri="{FF2B5EF4-FFF2-40B4-BE49-F238E27FC236}">
                <a16:creationId xmlns:a16="http://schemas.microsoft.com/office/drawing/2014/main" id="{503537E1-B2F0-E232-8C17-9725070B1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297" y="3577761"/>
            <a:ext cx="37963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Независимые измерения</a:t>
            </a:r>
            <a:r>
              <a:rPr lang="en-US" alt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ru-RU" sz="2000" i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ru-RU" alt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3" name="Object 36">
            <a:extLst>
              <a:ext uri="{FF2B5EF4-FFF2-40B4-BE49-F238E27FC236}">
                <a16:creationId xmlns:a16="http://schemas.microsoft.com/office/drawing/2014/main" id="{C5A2FA87-2CAD-B06F-A061-CE5FC19AE6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29788"/>
              </p:ext>
            </p:extLst>
          </p:nvPr>
        </p:nvGraphicFramePr>
        <p:xfrm>
          <a:off x="5296534" y="2938463"/>
          <a:ext cx="1728787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863225" imgH="241195" progId="Equation.DSMT4">
                  <p:embed/>
                </p:oleObj>
              </mc:Choice>
              <mc:Fallback>
                <p:oleObj r:id="rId12" imgW="863225" imgH="241195" progId="Equation.DSMT4">
                  <p:embed/>
                  <p:pic>
                    <p:nvPicPr>
                      <p:cNvPr id="98340" name="Object 36">
                        <a:extLst>
                          <a:ext uri="{FF2B5EF4-FFF2-40B4-BE49-F238E27FC236}">
                            <a16:creationId xmlns:a16="http://schemas.microsoft.com/office/drawing/2014/main" id="{88CEB019-D4EC-4B57-8EDF-A233925E72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534" y="2938463"/>
                        <a:ext cx="1728787" cy="490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" name="Picture 38">
            <a:extLst>
              <a:ext uri="{FF2B5EF4-FFF2-40B4-BE49-F238E27FC236}">
                <a16:creationId xmlns:a16="http://schemas.microsoft.com/office/drawing/2014/main" id="{7B3D3862-5466-FF96-AE1E-77D7EEF80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82" y="6144181"/>
            <a:ext cx="3240088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Box 17">
            <a:extLst>
              <a:ext uri="{FF2B5EF4-FFF2-40B4-BE49-F238E27FC236}">
                <a16:creationId xmlns:a16="http://schemas.microsoft.com/office/drawing/2014/main" id="{4F088E43-4BEF-FAFC-1995-78FB64D46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003" y="2558434"/>
            <a:ext cx="338087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Невязка 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0,8 мм (кг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72" name="Object 39">
            <a:extLst>
              <a:ext uri="{FF2B5EF4-FFF2-40B4-BE49-F238E27FC236}">
                <a16:creationId xmlns:a16="http://schemas.microsoft.com/office/drawing/2014/main" id="{E844FA53-CE21-0CF1-7C54-F8878655E0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875128"/>
              </p:ext>
            </p:extLst>
          </p:nvPr>
        </p:nvGraphicFramePr>
        <p:xfrm>
          <a:off x="9096375" y="4304847"/>
          <a:ext cx="7207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5" imgW="317225" imgH="253780" progId="Equation.DSMT4">
                  <p:embed/>
                </p:oleObj>
              </mc:Choice>
              <mc:Fallback>
                <p:oleObj r:id="rId15" imgW="317225" imgH="253780" progId="Equation.DSMT4">
                  <p:embed/>
                  <p:pic>
                    <p:nvPicPr>
                      <p:cNvPr id="99367" name="Object 39">
                        <a:extLst>
                          <a:ext uri="{FF2B5EF4-FFF2-40B4-BE49-F238E27FC236}">
                            <a16:creationId xmlns:a16="http://schemas.microsoft.com/office/drawing/2014/main" id="{1AFF2147-4635-43F3-A41B-17982E89F5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6375" y="4304847"/>
                        <a:ext cx="720725" cy="56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Text Box 41">
            <a:extLst>
              <a:ext uri="{FF2B5EF4-FFF2-40B4-BE49-F238E27FC236}">
                <a16:creationId xmlns:a16="http://schemas.microsoft.com/office/drawing/2014/main" id="{CE1F2D75-CB8D-6846-669F-6ADDC2662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0912" y="4339772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= 1,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7 мм (кг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74" name="Object 42">
            <a:extLst>
              <a:ext uri="{FF2B5EF4-FFF2-40B4-BE49-F238E27FC236}">
                <a16:creationId xmlns:a16="http://schemas.microsoft.com/office/drawing/2014/main" id="{CD5A61E9-CEF8-6C2B-A747-945034F712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389465"/>
              </p:ext>
            </p:extLst>
          </p:nvPr>
        </p:nvGraphicFramePr>
        <p:xfrm>
          <a:off x="9107941" y="4876596"/>
          <a:ext cx="7207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7" imgW="317225" imgH="253780" progId="Equation.DSMT4">
                  <p:embed/>
                </p:oleObj>
              </mc:Choice>
              <mc:Fallback>
                <p:oleObj r:id="rId17" imgW="317225" imgH="253780" progId="Equation.DSMT4">
                  <p:embed/>
                  <p:pic>
                    <p:nvPicPr>
                      <p:cNvPr id="99370" name="Object 42">
                        <a:extLst>
                          <a:ext uri="{FF2B5EF4-FFF2-40B4-BE49-F238E27FC236}">
                            <a16:creationId xmlns:a16="http://schemas.microsoft.com/office/drawing/2014/main" id="{F6034C50-ECB2-4213-B6F5-07B506D406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7941" y="4876596"/>
                        <a:ext cx="720725" cy="563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Text Box 44">
            <a:extLst>
              <a:ext uri="{FF2B5EF4-FFF2-40B4-BE49-F238E27FC236}">
                <a16:creationId xmlns:a16="http://schemas.microsoft.com/office/drawing/2014/main" id="{4FC39DC4-840A-341F-37D2-75854FC04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8666" y="4911521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мм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(кг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675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11E7E-6E13-6EE2-C8AC-8301170C2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574A18D2-0F82-951D-D9A1-ABA47F57D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33" y="3445004"/>
            <a:ext cx="3130550" cy="324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D5EE14-D8E7-6AC7-E024-885728692BF9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905B81-A081-8A02-A463-606CC3399162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</a:t>
            </a:r>
            <a:r>
              <a:rPr lang="ru-RU" dirty="0"/>
              <a:t>4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51678A-0DC5-334B-2A43-F3AFC5BD1F12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параметров глобальной атмосферной циркуляции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D201401A-F259-DBAF-3C21-BA307359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464106"/>
            <a:ext cx="90074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6D65BDD-EE48-E8DD-C0F3-9BC81F3B2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20" y="3622804"/>
            <a:ext cx="5040313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70BCD4DB-47F3-B68F-9C1B-CA2BDDB37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960" y="6118220"/>
            <a:ext cx="73050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Palmén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Newton, 1969, </a:t>
            </a:r>
            <a:r>
              <a:rPr lang="en-US" alt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Atmospheric circulation systems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US: Academic Press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574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96D7E-8BFE-1068-C676-1CFE252E4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B1C6BC-FF60-0C36-E305-89D2FF378F3A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387EA5-618F-C8F5-1E8B-A3B8A0D24587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</a:t>
            </a:r>
            <a:r>
              <a:rPr lang="ru-RU" dirty="0"/>
              <a:t>5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11DB8FD-3FC4-9210-751D-3D130908A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" y="872808"/>
            <a:ext cx="7423874" cy="514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BDF8C8D3-A619-303F-EA61-CCF1BD5A6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662" y="811545"/>
            <a:ext cx="2682240" cy="286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FBB1AC73-877B-6918-F606-4570CB7A9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603" y="3440962"/>
            <a:ext cx="2682240" cy="289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7788DCAE-AFA5-10C6-E76F-038480235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657" y="578414"/>
            <a:ext cx="20161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Palmén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Newton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6D96BE16-200D-AB55-5679-7D3F498B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1" y="476102"/>
            <a:ext cx="76301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Вверху: цветной фон – поле интегрального влагосодержания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AF1545D2-8BF1-C0BC-6D9B-E2864B4FB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" y="6017976"/>
            <a:ext cx="6548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Внизу: цветной фон – диапазоны скоростей переноса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FBD868-4A7F-E45C-6440-66CB762708CD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Средняя многолетняя циркуляция для лет северного полушария</a:t>
            </a:r>
          </a:p>
        </p:txBody>
      </p:sp>
    </p:spTree>
    <p:extLst>
      <p:ext uri="{BB962C8B-B14F-4D97-AF65-F5344CB8AC3E}">
        <p14:creationId xmlns:p14="http://schemas.microsoft.com/office/powerpoint/2010/main" val="552544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24862-0027-8A9E-D6DF-C6566C7F5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031FA5-6510-CCB0-F04A-B7983AA6F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18" y="755908"/>
            <a:ext cx="2638253" cy="29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AD18ED-B295-2E7B-8A65-5F3010E36C29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4E18EF-F96B-EFB3-4313-4318B8AA7EBE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2233A50D-2BAD-5035-CB7B-9E7B3543D7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657" y="578414"/>
            <a:ext cx="20161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Palmén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Newton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4CCBE998-68B3-C3C9-24FE-78C9473D2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1" y="476102"/>
            <a:ext cx="76301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Вверху: цветной фон – поле интегрального влагосодержания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4A9B3E1F-A9D3-A9E9-0561-4F1F2B874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" y="6017976"/>
            <a:ext cx="6548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Внизу: цветной фон – диапазоны скоростей переноса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CF8A7-5DC0-77B0-41D3-E2F235A82783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Средняя многолетняя циркуляция для зим северного полушария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0B49C1FA-B9C2-99FA-1C03-571BF8AFE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" y="865207"/>
            <a:ext cx="7434037" cy="515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AD6AD7-616A-D2D2-6EEE-18DDB34E3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999" y="3411826"/>
            <a:ext cx="2655761" cy="286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843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569E3-EFB0-8CA5-0D6E-52574F778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DEA438-E8AD-19B1-ECB7-A34683A93638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C6D9F-DA1B-419E-3CCD-359D89F5ED7B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</a:t>
            </a:r>
            <a:r>
              <a:rPr lang="ru-RU" dirty="0"/>
              <a:t>7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0E46DEC-A3A6-0B89-0444-F3053A128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9195"/>
            <a:ext cx="7223760" cy="422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58957F27-E0EB-8678-CE4D-A50C31939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0" y="3429000"/>
            <a:ext cx="4968240" cy="22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2A9ED877-ECAB-4062-FAD7-87B7AF92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361" y="1553845"/>
            <a:ext cx="3168650" cy="126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1">
            <a:extLst>
              <a:ext uri="{FF2B5EF4-FFF2-40B4-BE49-F238E27FC236}">
                <a16:creationId xmlns:a16="http://schemas.microsoft.com/office/drawing/2014/main" id="{9B4915DB-2163-9C2C-7AAF-8361235BA3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442823" y="1957070"/>
            <a:ext cx="28797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460BA0-4C57-626A-A7B3-2A8D7C660FAA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Поток скрытого тепла через широтную границу 25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C8B1AE-7D5A-7A11-4FD4-0B4EDC436080}"/>
              </a:ext>
            </a:extLst>
          </p:cNvPr>
          <p:cNvSpPr txBox="1"/>
          <p:nvPr/>
        </p:nvSpPr>
        <p:spPr>
          <a:xfrm>
            <a:off x="375920" y="5672238"/>
            <a:ext cx="704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Многолетний временной ход с шагом по времени 3 часа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72274-8A78-FC27-7E5C-2A03D54CFCCE}"/>
              </a:ext>
            </a:extLst>
          </p:cNvPr>
          <p:cNvSpPr txBox="1"/>
          <p:nvPr/>
        </p:nvSpPr>
        <p:spPr>
          <a:xfrm>
            <a:off x="9204959" y="5670953"/>
            <a:ext cx="1892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Фурье-спектр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D241B2-55A4-93D4-E8C4-3B881902A3D3}"/>
              </a:ext>
            </a:extLst>
          </p:cNvPr>
          <p:cNvSpPr txBox="1"/>
          <p:nvPr/>
        </p:nvSpPr>
        <p:spPr>
          <a:xfrm>
            <a:off x="528320" y="965200"/>
            <a:ext cx="652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Вейвлетограмма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315F7A-051E-CCD4-8199-3D3456AB9964}"/>
              </a:ext>
            </a:extLst>
          </p:cNvPr>
          <p:cNvSpPr txBox="1"/>
          <p:nvPr/>
        </p:nvSpPr>
        <p:spPr>
          <a:xfrm>
            <a:off x="7416800" y="965200"/>
            <a:ext cx="468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Положение границы</a:t>
            </a:r>
          </a:p>
        </p:txBody>
      </p:sp>
    </p:spTree>
    <p:extLst>
      <p:ext uri="{BB962C8B-B14F-4D97-AF65-F5344CB8AC3E}">
        <p14:creationId xmlns:p14="http://schemas.microsoft.com/office/powerpoint/2010/main" val="1483297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BECEF-0C2D-A533-32ED-F9C58DC89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247675-EB2F-F2D1-D2FB-C95A4F39A3F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8437E-6BE7-9CF5-8B9C-9CC1E9CCF4AD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</a:t>
            </a:r>
            <a:r>
              <a:rPr lang="ru-RU" dirty="0"/>
              <a:t>8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B477F95-826A-771D-A5D5-F8C9FE6BD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60" y="537978"/>
            <a:ext cx="8010828" cy="587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91A632AB-E551-0B2B-AAB1-1151E7842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6080" y="704820"/>
            <a:ext cx="25855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“On the whole (</a:t>
            </a:r>
            <a:r>
              <a:rPr lang="en-US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P–E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 is positive in the Northern Hemisphere and negative in the Southern Hemisphere. To achieve balance, 1647 x 10</a:t>
            </a:r>
            <a:r>
              <a:rPr lang="en-US" altLang="ru-RU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kg/year of water vapor must hence be transported northward across the Equator. This corresponds to an annual transport of about 10</a:t>
            </a:r>
            <a:r>
              <a:rPr lang="en-US" altLang="ru-RU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cal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of latent heat”</a:t>
            </a:r>
          </a:p>
          <a:p>
            <a:pPr algn="l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Palm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  <a:r>
              <a:rPr lang="ru-RU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Newton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BA84CC-F25F-A115-C1BE-359802497417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Широтное распределение меридиональных потоков скрытого тепла</a:t>
            </a:r>
          </a:p>
        </p:txBody>
      </p:sp>
    </p:spTree>
    <p:extLst>
      <p:ext uri="{BB962C8B-B14F-4D97-AF65-F5344CB8AC3E}">
        <p14:creationId xmlns:p14="http://schemas.microsoft.com/office/powerpoint/2010/main" val="70635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FCA97B-3819-AC2D-BD77-41E994D7995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AD8CC-3B8B-C214-29D8-0EB6A9ED97C3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1/</a:t>
            </a:r>
            <a:r>
              <a:rPr lang="ru-RU" dirty="0"/>
              <a:t>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14A6B-1974-43C7-7A4D-345FC1BF478D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Векторы атмосферных движений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AMV)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4B817FA-6752-F334-C9F8-74747344F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0712"/>
            <a:ext cx="6551122" cy="366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59688E12-5915-3E80-5E50-CAE59553C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443" y="541354"/>
            <a:ext cx="5808554" cy="382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0C6297-3274-B031-E41D-AEA958976CEA}"/>
              </a:ext>
            </a:extLst>
          </p:cNvPr>
          <p:cNvSpPr txBox="1"/>
          <p:nvPr/>
        </p:nvSpPr>
        <p:spPr>
          <a:xfrm>
            <a:off x="0" y="439096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Daniels et al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., 2012,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GOES-R Advanced Base Imager (ABI) algorithm theoretical basis...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NOAA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27BDFE-7135-D7E3-89B3-0E0A2D5AF933}"/>
              </a:ext>
            </a:extLst>
          </p:cNvPr>
          <p:cNvSpPr txBox="1"/>
          <p:nvPr/>
        </p:nvSpPr>
        <p:spPr>
          <a:xfrm>
            <a:off x="0" y="5024754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Velden et al., 1997, 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Upper-tropospheric winds derived from geostationary</a:t>
            </a:r>
            <a:r>
              <a:rPr lang="en-US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BAMS, 78(2): 173–195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FE038D-DC39-C75C-CF64-B062444DE5FA}"/>
              </a:ext>
            </a:extLst>
          </p:cNvPr>
          <p:cNvSpPr txBox="1"/>
          <p:nvPr/>
        </p:nvSpPr>
        <p:spPr>
          <a:xfrm>
            <a:off x="-2" y="5447029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Velden et al., 2005, 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Recent innovations in deriving tropospheric winds from…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BAMS, 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86(2): 205–223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72B0DD-FF3D-518A-919A-EE4654DF9F9D}"/>
              </a:ext>
            </a:extLst>
          </p:cNvPr>
          <p:cNvSpPr txBox="1"/>
          <p:nvPr/>
        </p:nvSpPr>
        <p:spPr>
          <a:xfrm>
            <a:off x="-1" y="5869304"/>
            <a:ext cx="12191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Nerushev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Kramchaninova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2011, 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 for determining atmospheric…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Izvestiya, AOP, 47(9): 1104–1113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54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3E155-C9EF-0781-F6FE-E189D0821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23E3C5-B62C-9405-1012-48E3DC55B4C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5BE60-52A4-339F-85FF-BE34C03C83F8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19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5B78AF-CE27-AA79-B62D-483D9B7E9389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Анализ эволюции тропических циклонов: ТЦ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Alberto (2000)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D7306C8-224E-8C4B-A12B-C3E51068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05" y="734715"/>
            <a:ext cx="3816350" cy="254952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A4610D6-982B-D41D-2D0D-0C9595120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18" y="461665"/>
            <a:ext cx="4116387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444BE3F-E517-D9F8-4587-7D529AE56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05" y="3342978"/>
            <a:ext cx="4033838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D041087-1266-FF9E-B9D1-72A3DA63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55" y="3271540"/>
            <a:ext cx="40243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3">
            <a:extLst>
              <a:ext uri="{FF2B5EF4-FFF2-40B4-BE49-F238E27FC236}">
                <a16:creationId xmlns:a16="http://schemas.microsoft.com/office/drawing/2014/main" id="{EA4DEFE1-BCEC-8FB6-3B6D-2ABEAA138AE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394349" y="4301034"/>
            <a:ext cx="2078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/>
              <a:t>Поток скрытого тепла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12FAC464-8BD6-DFA0-ABD3-7798D4AAA33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322411" y="4269284"/>
            <a:ext cx="1582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/>
              <a:t>Интенсивность</a:t>
            </a:r>
          </a:p>
        </p:txBody>
      </p:sp>
      <p:sp>
        <p:nvSpPr>
          <p:cNvPr id="11" name="Text Box 15">
            <a:extLst>
              <a:ext uri="{FF2B5EF4-FFF2-40B4-BE49-F238E27FC236}">
                <a16:creationId xmlns:a16="http://schemas.microsoft.com/office/drawing/2014/main" id="{A811DCF9-3695-3239-9E11-48A3694D526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322411" y="1605459"/>
            <a:ext cx="15827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/>
              <a:t>Интенсивность</a:t>
            </a:r>
          </a:p>
        </p:txBody>
      </p:sp>
      <p:sp>
        <p:nvSpPr>
          <p:cNvPr id="12" name="Text Box 16">
            <a:extLst>
              <a:ext uri="{FF2B5EF4-FFF2-40B4-BE49-F238E27FC236}">
                <a16:creationId xmlns:a16="http://schemas.microsoft.com/office/drawing/2014/main" id="{0E2BDF95-1399-5D5B-81B3-83E6351ED5E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534843" y="1495128"/>
            <a:ext cx="1797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400"/>
              <a:t>Давление в глазе</a:t>
            </a: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D7B5A21E-586F-C3DA-BC9F-7EF15ABCE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1018" y="604540"/>
            <a:ext cx="43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3E56987A-AFF0-8FBD-3CF1-8F45CCAA7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5068" y="533103"/>
            <a:ext cx="43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E5057194-2E6E-0F4F-E91C-9433CFB68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480" y="3196928"/>
            <a:ext cx="43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id="{D0DA6D53-F798-9D00-1C2D-AE84BB669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2193" y="3125490"/>
            <a:ext cx="43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88901B-31C4-D352-FC82-DDBFEBC5868D}"/>
              </a:ext>
            </a:extLst>
          </p:cNvPr>
          <p:cNvSpPr txBox="1"/>
          <p:nvPr/>
        </p:nvSpPr>
        <p:spPr>
          <a:xfrm>
            <a:off x="3313113" y="591840"/>
            <a:ext cx="2179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Траектория ТЦ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C38203-98B3-805B-E84E-3F175D863C50}"/>
              </a:ext>
            </a:extLst>
          </p:cNvPr>
          <p:cNvSpPr txBox="1"/>
          <p:nvPr/>
        </p:nvSpPr>
        <p:spPr>
          <a:xfrm>
            <a:off x="1810702" y="5883950"/>
            <a:ext cx="4079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Интегральное влагосодержание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52F539-EAA6-7217-49EA-5F3C67C1EAA6}"/>
              </a:ext>
            </a:extLst>
          </p:cNvPr>
          <p:cNvSpPr txBox="1"/>
          <p:nvPr/>
        </p:nvSpPr>
        <p:spPr>
          <a:xfrm>
            <a:off x="8135620" y="3245942"/>
            <a:ext cx="163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интенсивность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EA7681-B6E7-A2C9-000B-1E7B8061376B}"/>
              </a:ext>
            </a:extLst>
          </p:cNvPr>
          <p:cNvSpPr txBox="1"/>
          <p:nvPr/>
        </p:nvSpPr>
        <p:spPr>
          <a:xfrm>
            <a:off x="7511098" y="4890889"/>
            <a:ext cx="239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поток скрытого тепла</a:t>
            </a:r>
          </a:p>
        </p:txBody>
      </p:sp>
    </p:spTree>
    <p:extLst>
      <p:ext uri="{BB962C8B-B14F-4D97-AF65-F5344CB8AC3E}">
        <p14:creationId xmlns:p14="http://schemas.microsoft.com/office/powerpoint/2010/main" val="3619769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983DF-8D09-B731-9D49-650B266DA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>
            <a:extLst>
              <a:ext uri="{FF2B5EF4-FFF2-40B4-BE49-F238E27FC236}">
                <a16:creationId xmlns:a16="http://schemas.microsoft.com/office/drawing/2014/main" id="{D8291E7D-8B01-F2D5-A75E-840BA39FA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48" y="3426797"/>
            <a:ext cx="3907773" cy="27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8580C3-7C1C-B49E-D58F-0AE1DB432B3C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04B12-87DD-A93D-75AF-FCFB3B76E367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20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17B5354C-3B71-E844-98EE-5CE6922D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8" y="508953"/>
            <a:ext cx="4321175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F2F55D8-BC7A-4837-2300-4FED8262C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" y="3384989"/>
            <a:ext cx="4537075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B215E4E-519B-6C00-E535-DCFF251D3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46" y="537727"/>
            <a:ext cx="3360738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A16DA2-F4AA-FC1D-3B0E-CC1CBA618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034" y="537727"/>
            <a:ext cx="4095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EED39D22-268E-4D31-C84E-1B3A045CA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046" y="2842777"/>
            <a:ext cx="3529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dirty="0"/>
              <a:t>ИВА</a:t>
            </a:r>
            <a:r>
              <a:rPr lang="en-US" altLang="ru-RU" sz="1600" dirty="0"/>
              <a:t>, 05.11.2013</a:t>
            </a:r>
            <a:endParaRPr lang="ru-RU" altLang="ru-RU" sz="1600" dirty="0"/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188B3FE0-D720-EC0F-0AEF-031BCFF97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609" y="537727"/>
            <a:ext cx="3527425" cy="3667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ТЦ </a:t>
            </a:r>
            <a:r>
              <a:rPr lang="en-US" altLang="ru-RU"/>
              <a:t>Haiyan (3 – 11 </a:t>
            </a:r>
            <a:r>
              <a:rPr lang="ru-RU" altLang="ru-RU"/>
              <a:t>ноября 2013)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7C071D66-63DE-2D1D-AAD4-A4F294A5DD3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16305" y="4951633"/>
            <a:ext cx="77363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/>
              <a:t>ТПО</a:t>
            </a: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AEB6D7B7-AEA9-4A58-BB2E-857D857DE47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77788" y="2212977"/>
            <a:ext cx="74422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dirty="0"/>
              <a:t>Поток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EAAF69-4F5F-FE64-8F3A-C3FE465B32E8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Супертайфун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Haiyan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тропический шторм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Podul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(2013)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3">
            <a:extLst>
              <a:ext uri="{FF2B5EF4-FFF2-40B4-BE49-F238E27FC236}">
                <a16:creationId xmlns:a16="http://schemas.microsoft.com/office/drawing/2014/main" id="{F542CD2F-B3F9-4218-94E0-22DA53AD4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028" y="745113"/>
            <a:ext cx="3297492" cy="1884281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D17F34E-7602-DF3A-83E3-B66AAC41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47" y="3580567"/>
            <a:ext cx="3336925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1E922170-CDB2-0852-9245-D85CA61B6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597" y="3580567"/>
            <a:ext cx="4095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1">
            <a:extLst>
              <a:ext uri="{FF2B5EF4-FFF2-40B4-BE49-F238E27FC236}">
                <a16:creationId xmlns:a16="http://schemas.microsoft.com/office/drawing/2014/main" id="{2D79E972-5603-E8DC-8841-F31B362E5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047" y="5812592"/>
            <a:ext cx="3529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600" dirty="0"/>
              <a:t>ИВА</a:t>
            </a:r>
            <a:r>
              <a:rPr lang="en-US" altLang="ru-RU" sz="1600" dirty="0"/>
              <a:t>, 10.11.2013</a:t>
            </a:r>
            <a:endParaRPr lang="ru-RU" altLang="ru-RU" sz="1600" dirty="0"/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id="{8A5C15A2-3AD7-0D5B-2A6D-668B24616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797" y="3502779"/>
            <a:ext cx="3527425" cy="3667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/>
              <a:t>ТЦ </a:t>
            </a:r>
            <a:r>
              <a:rPr lang="en-US" altLang="ru-RU"/>
              <a:t>Podul (10 – 15 </a:t>
            </a:r>
            <a:r>
              <a:rPr lang="ru-RU" altLang="ru-RU"/>
              <a:t>ноября 2013)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608DCB-1845-E25F-4559-D25A57E608A3}"/>
              </a:ext>
            </a:extLst>
          </p:cNvPr>
          <p:cNvSpPr txBox="1"/>
          <p:nvPr/>
        </p:nvSpPr>
        <p:spPr>
          <a:xfrm>
            <a:off x="10647680" y="1407686"/>
            <a:ext cx="90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Haiyan</a:t>
            </a: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B3FF1A-4E6D-E542-4548-53394A572AEB}"/>
              </a:ext>
            </a:extLst>
          </p:cNvPr>
          <p:cNvSpPr txBox="1"/>
          <p:nvPr/>
        </p:nvSpPr>
        <p:spPr>
          <a:xfrm>
            <a:off x="10647680" y="1831042"/>
            <a:ext cx="90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Podul</a:t>
            </a:r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C17206-4534-69BC-31C1-B0B6B22E3ED5}"/>
              </a:ext>
            </a:extLst>
          </p:cNvPr>
          <p:cNvSpPr txBox="1"/>
          <p:nvPr/>
        </p:nvSpPr>
        <p:spPr>
          <a:xfrm>
            <a:off x="2156522" y="3355383"/>
            <a:ext cx="169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интенсивность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5A5F75-78FD-87A8-021E-510C5C1AD687}"/>
              </a:ext>
            </a:extLst>
          </p:cNvPr>
          <p:cNvSpPr txBox="1"/>
          <p:nvPr/>
        </p:nvSpPr>
        <p:spPr>
          <a:xfrm>
            <a:off x="1513841" y="2116653"/>
            <a:ext cx="233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поток скрытого тепла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3BDDDE-4C3F-9FF7-9BE4-4B1634F87B55}"/>
              </a:ext>
            </a:extLst>
          </p:cNvPr>
          <p:cNvSpPr txBox="1"/>
          <p:nvPr/>
        </p:nvSpPr>
        <p:spPr>
          <a:xfrm>
            <a:off x="822326" y="4064241"/>
            <a:ext cx="62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ТПО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BBAA89-4CEF-5839-2D5D-791CFBC01DD7}"/>
              </a:ext>
            </a:extLst>
          </p:cNvPr>
          <p:cNvSpPr txBox="1"/>
          <p:nvPr/>
        </p:nvSpPr>
        <p:spPr>
          <a:xfrm>
            <a:off x="9428700" y="4145521"/>
            <a:ext cx="169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интенсивность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EFD083-D330-B10C-89FB-829FD466A76A}"/>
              </a:ext>
            </a:extLst>
          </p:cNvPr>
          <p:cNvSpPr txBox="1"/>
          <p:nvPr/>
        </p:nvSpPr>
        <p:spPr>
          <a:xfrm>
            <a:off x="9107359" y="3540049"/>
            <a:ext cx="233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поток скрытого тепла</a:t>
            </a:r>
          </a:p>
        </p:txBody>
      </p:sp>
    </p:spTree>
    <p:extLst>
      <p:ext uri="{BB962C8B-B14F-4D97-AF65-F5344CB8AC3E}">
        <p14:creationId xmlns:p14="http://schemas.microsoft.com/office/powerpoint/2010/main" val="712211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2DE10-5407-7CA6-059C-54CC0825B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1EBDFD2-62D0-E3F4-1192-48FD604E243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823E6-E98C-5875-1ADD-9A5348AF200C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21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8D1D85-04B1-9577-83BD-E90ED3B97DA3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Сопоставление с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реанализом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ERA5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радиозондовыми измерениями</a:t>
            </a:r>
          </a:p>
        </p:txBody>
      </p: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6A29EF9B-BE64-75FB-7CE7-DC58241F3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157" y="637625"/>
            <a:ext cx="3372858" cy="225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4B76B82F-9304-A849-BA3B-853A74DA50C2}"/>
              </a:ext>
            </a:extLst>
          </p:cNvPr>
          <p:cNvSpPr/>
          <p:nvPr/>
        </p:nvSpPr>
        <p:spPr>
          <a:xfrm rot="17482649">
            <a:off x="8943852" y="2952754"/>
            <a:ext cx="2232025" cy="558800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A0F18DF5-8AEF-4883-48FF-593EBDA92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" y="1029018"/>
            <a:ext cx="8769350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34AFC90-3933-0120-BE39-8FF27FD2323F}"/>
              </a:ext>
            </a:extLst>
          </p:cNvPr>
          <p:cNvCxnSpPr/>
          <p:nvPr/>
        </p:nvCxnSpPr>
        <p:spPr>
          <a:xfrm flipV="1">
            <a:off x="640264" y="2714942"/>
            <a:ext cx="0" cy="3290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>
            <a:extLst>
              <a:ext uri="{FF2B5EF4-FFF2-40B4-BE49-F238E27FC236}">
                <a16:creationId xmlns:a16="http://schemas.microsoft.com/office/drawing/2014/main" id="{C1B56BAF-6C6F-11D3-80F8-BD74C2F4C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38" y="2667318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libri" panose="020F0502020204030204" pitchFamily="34" charset="0"/>
              </a:rPr>
              <a:t>кг</a:t>
            </a:r>
            <a:r>
              <a:rPr lang="en-US" altLang="ru-RU" dirty="0">
                <a:latin typeface="Calibri" panose="020F0502020204030204" pitchFamily="34" charset="0"/>
              </a:rPr>
              <a:t>/</a:t>
            </a:r>
            <a:r>
              <a:rPr lang="ru-RU" altLang="ru-RU" dirty="0">
                <a:latin typeface="Calibri" panose="020F0502020204030204" pitchFamily="34" charset="0"/>
              </a:rPr>
              <a:t>(</a:t>
            </a:r>
            <a:r>
              <a:rPr lang="ru-RU" altLang="ru-RU" dirty="0" err="1">
                <a:latin typeface="Calibri" panose="020F0502020204030204" pitchFamily="34" charset="0"/>
              </a:rPr>
              <a:t>м·с</a:t>
            </a:r>
            <a:r>
              <a:rPr lang="ru-RU" altLang="ru-RU" dirty="0">
                <a:latin typeface="Calibri" panose="020F0502020204030204" pitchFamily="34" charset="0"/>
              </a:rPr>
              <a:t>)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CAFE577-83B6-7826-52B2-943FBBF97197}"/>
              </a:ext>
            </a:extLst>
          </p:cNvPr>
          <p:cNvCxnSpPr/>
          <p:nvPr/>
        </p:nvCxnSpPr>
        <p:spPr>
          <a:xfrm flipV="1">
            <a:off x="568256" y="1194118"/>
            <a:ext cx="0" cy="147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4">
            <a:extLst>
              <a:ext uri="{FF2B5EF4-FFF2-40B4-BE49-F238E27FC236}">
                <a16:creationId xmlns:a16="http://schemas.microsoft.com/office/drawing/2014/main" id="{7E501909-AD61-4C6C-72E3-0D8FD7E1F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70" y="827405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latin typeface="Calibri" panose="020F0502020204030204" pitchFamily="34" charset="0"/>
              </a:rPr>
              <a:t>гПа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34A22A5A-D273-3B3E-C186-055F717CB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720" y="5783580"/>
            <a:ext cx="2273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/>
              <a:t>№ дня 2015 года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DC615-4DF0-CFDA-D5CF-4903AAAF7D9F}"/>
              </a:ext>
            </a:extLst>
          </p:cNvPr>
          <p:cNvSpPr txBox="1"/>
          <p:nvPr/>
        </p:nvSpPr>
        <p:spPr>
          <a:xfrm>
            <a:off x="1791970" y="2767330"/>
            <a:ext cx="2332038" cy="3667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 err="1">
                <a:solidFill>
                  <a:srgbClr val="2F5597"/>
                </a:solidFill>
                <a:latin typeface="Calibri" panose="020F0502020204030204" pitchFamily="34" charset="0"/>
              </a:rPr>
              <a:t>радиотепловидение</a:t>
            </a:r>
            <a:endParaRPr lang="ru-RU" altLang="ru-RU" dirty="0">
              <a:solidFill>
                <a:srgbClr val="2F5597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60F139-B7B9-D36E-C410-76C965D50960}"/>
              </a:ext>
            </a:extLst>
          </p:cNvPr>
          <p:cNvSpPr txBox="1"/>
          <p:nvPr/>
        </p:nvSpPr>
        <p:spPr>
          <a:xfrm>
            <a:off x="4168458" y="2756218"/>
            <a:ext cx="1676400" cy="3667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rgbClr val="767171"/>
                </a:solidFill>
                <a:latin typeface="Calibri" panose="020F0502020204030204" pitchFamily="34" charset="0"/>
              </a:rPr>
              <a:t>метеозонды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08584CD5-F614-A15F-81EE-28A2DAF0E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083" y="2767330"/>
            <a:ext cx="1525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rgbClr val="CF6B19"/>
                </a:solidFill>
                <a:latin typeface="Calibri" panose="020F0502020204030204" pitchFamily="34" charset="0"/>
              </a:rPr>
              <a:t>реанализ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54B60442-D35A-45B2-479B-3F064BAD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3" y="5783580"/>
            <a:ext cx="4285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/>
              <a:t>Зональные потоки водяного пара</a:t>
            </a: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B17E26BA-5A29-0C04-B301-A32FFA89A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" y="649605"/>
            <a:ext cx="38788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/>
              <a:t>Сеансы радиозондирования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960816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D2F22-75CA-C9E7-2977-FC7C282D3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B01AA0-4F01-707F-F9AE-FE468D3C20D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222ABB-406D-7627-0E73-4BFDA1DE7E57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22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EDE6C2-D6B0-7A9D-8933-0282F7F5E73A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Сопоставление с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реанализом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ERA5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радиозондовыми измерениями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6428D72-F073-1595-8DD1-57FE106BB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147"/>
            <a:ext cx="892968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6960856-47B5-611E-EC38-78C0BB0B0A63}"/>
              </a:ext>
            </a:extLst>
          </p:cNvPr>
          <p:cNvCxnSpPr/>
          <p:nvPr/>
        </p:nvCxnSpPr>
        <p:spPr>
          <a:xfrm flipV="1">
            <a:off x="310374" y="2711044"/>
            <a:ext cx="0" cy="3290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1">
            <a:extLst>
              <a:ext uri="{FF2B5EF4-FFF2-40B4-BE49-F238E27FC236}">
                <a16:creationId xmlns:a16="http://schemas.microsoft.com/office/drawing/2014/main" id="{2DB2E0E6-87C2-82AC-F808-AC9DECBCB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58" y="2551322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latin typeface="Calibri" panose="020F0502020204030204" pitchFamily="34" charset="0"/>
              </a:rPr>
              <a:t>кг</a:t>
            </a:r>
            <a:r>
              <a:rPr lang="en-US" altLang="ru-RU" dirty="0">
                <a:latin typeface="Calibri" panose="020F0502020204030204" pitchFamily="34" charset="0"/>
              </a:rPr>
              <a:t>/</a:t>
            </a:r>
            <a:r>
              <a:rPr lang="ru-RU" altLang="ru-RU" dirty="0">
                <a:latin typeface="Calibri" panose="020F0502020204030204" pitchFamily="34" charset="0"/>
              </a:rPr>
              <a:t>(</a:t>
            </a:r>
            <a:r>
              <a:rPr lang="ru-RU" altLang="ru-RU" dirty="0" err="1">
                <a:latin typeface="Calibri" panose="020F0502020204030204" pitchFamily="34" charset="0"/>
              </a:rPr>
              <a:t>м·с</a:t>
            </a:r>
            <a:r>
              <a:rPr lang="ru-RU" altLang="ru-RU" dirty="0">
                <a:latin typeface="Calibri" panose="020F0502020204030204" pitchFamily="34" charset="0"/>
              </a:rPr>
              <a:t>)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D1A5929-09C5-5A8B-EC30-CEB3F9F07F94}"/>
              </a:ext>
            </a:extLst>
          </p:cNvPr>
          <p:cNvCxnSpPr/>
          <p:nvPr/>
        </p:nvCxnSpPr>
        <p:spPr>
          <a:xfrm flipV="1">
            <a:off x="309240" y="1125132"/>
            <a:ext cx="0" cy="147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4">
            <a:extLst>
              <a:ext uri="{FF2B5EF4-FFF2-40B4-BE49-F238E27FC236}">
                <a16:creationId xmlns:a16="http://schemas.microsoft.com/office/drawing/2014/main" id="{A38BC73C-9F2A-908C-DC9D-3DC2728CB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" y="812394"/>
            <a:ext cx="71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latin typeface="Calibri" panose="020F0502020204030204" pitchFamily="34" charset="0"/>
              </a:rPr>
              <a:t>гПа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142A85-E8A9-D613-87D4-EEE78644A6A6}"/>
              </a:ext>
            </a:extLst>
          </p:cNvPr>
          <p:cNvSpPr txBox="1"/>
          <p:nvPr/>
        </p:nvSpPr>
        <p:spPr>
          <a:xfrm>
            <a:off x="2371090" y="2650797"/>
            <a:ext cx="2332038" cy="3667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 err="1">
                <a:solidFill>
                  <a:srgbClr val="2F5597"/>
                </a:solidFill>
                <a:latin typeface="Calibri" panose="020F0502020204030204" pitchFamily="34" charset="0"/>
              </a:rPr>
              <a:t>радиотепловидение</a:t>
            </a:r>
            <a:endParaRPr lang="ru-RU" altLang="ru-RU" dirty="0">
              <a:solidFill>
                <a:srgbClr val="2F5597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C5D325-242E-D2B2-3E26-CB540EA9EA2E}"/>
              </a:ext>
            </a:extLst>
          </p:cNvPr>
          <p:cNvSpPr txBox="1"/>
          <p:nvPr/>
        </p:nvSpPr>
        <p:spPr>
          <a:xfrm>
            <a:off x="4747578" y="2639685"/>
            <a:ext cx="1676400" cy="3667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767171"/>
                </a:solidFill>
                <a:latin typeface="Calibri" panose="020F0502020204030204" pitchFamily="34" charset="0"/>
              </a:rPr>
              <a:t>метеозонды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E767196B-1436-551F-A456-1458F5608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9203" y="2650797"/>
            <a:ext cx="12366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 err="1">
                <a:solidFill>
                  <a:srgbClr val="CF6B19"/>
                </a:solidFill>
                <a:latin typeface="Calibri" panose="020F0502020204030204" pitchFamily="34" charset="0"/>
              </a:rPr>
              <a:t>реанализ</a:t>
            </a:r>
            <a:endParaRPr lang="ru-RU" altLang="ru-RU" dirty="0">
              <a:solidFill>
                <a:srgbClr val="CF6B19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6A0F9DDC-9C60-876C-777D-D98320C0F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720" y="5783580"/>
            <a:ext cx="2273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/>
              <a:t>№ дня 2015 года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2677DBE-89C4-4E8C-7891-6D9E9EDB8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3" y="5783580"/>
            <a:ext cx="42852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/>
              <a:t>Зональные потоки водяного пара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61275296-4969-6E6E-F520-0C40C02DB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" y="649605"/>
            <a:ext cx="38788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/>
              <a:t>Сеансы радиозондирования</a:t>
            </a:r>
          </a:p>
        </p:txBody>
      </p:sp>
      <p:pic>
        <p:nvPicPr>
          <p:cNvPr id="21" name="Рисунок 3">
            <a:extLst>
              <a:ext uri="{FF2B5EF4-FFF2-40B4-BE49-F238E27FC236}">
                <a16:creationId xmlns:a16="http://schemas.microsoft.com/office/drawing/2014/main" id="{36C0C682-F948-4158-8239-B08520192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020" y="461665"/>
            <a:ext cx="2893122" cy="327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E98C5568-F1BC-A87E-CFFC-7644677689F9}"/>
              </a:ext>
            </a:extLst>
          </p:cNvPr>
          <p:cNvCxnSpPr>
            <a:cxnSpLocks/>
          </p:cNvCxnSpPr>
          <p:nvPr/>
        </p:nvCxnSpPr>
        <p:spPr>
          <a:xfrm>
            <a:off x="9316720" y="1774492"/>
            <a:ext cx="256604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7">
            <a:extLst>
              <a:ext uri="{FF2B5EF4-FFF2-40B4-BE49-F238E27FC236}">
                <a16:creationId xmlns:a16="http://schemas.microsoft.com/office/drawing/2014/main" id="{90643447-B91F-69CC-769D-DC03A43B1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8743" y="1437882"/>
            <a:ext cx="7140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/>
              <a:t>0,66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A02059-12AB-48D9-131B-4414DCE02EAB}"/>
              </a:ext>
            </a:extLst>
          </p:cNvPr>
          <p:cNvSpPr txBox="1"/>
          <p:nvPr/>
        </p:nvSpPr>
        <p:spPr>
          <a:xfrm>
            <a:off x="9238928" y="472929"/>
            <a:ext cx="2229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595959"/>
                </a:solidFill>
                <a:latin typeface="Calibri" panose="020F0502020204030204" pitchFamily="34" charset="0"/>
              </a:rPr>
              <a:t>Число сеансов радиозондирования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039035-1910-3E4C-4460-E8758C557606}"/>
              </a:ext>
            </a:extLst>
          </p:cNvPr>
          <p:cNvSpPr txBox="1"/>
          <p:nvPr/>
        </p:nvSpPr>
        <p:spPr>
          <a:xfrm>
            <a:off x="9246105" y="2568721"/>
            <a:ext cx="2543120" cy="923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dirty="0">
                <a:solidFill>
                  <a:srgbClr val="C55A11"/>
                </a:solidFill>
                <a:latin typeface="Calibri" panose="020F0502020204030204" pitchFamily="34" charset="0"/>
              </a:rPr>
              <a:t>Корреляция потоков по </a:t>
            </a:r>
            <a:r>
              <a:rPr lang="ru-RU" altLang="ru-RU" dirty="0" err="1">
                <a:solidFill>
                  <a:srgbClr val="C55A11"/>
                </a:solidFill>
                <a:latin typeface="Calibri" panose="020F0502020204030204" pitchFamily="34" charset="0"/>
              </a:rPr>
              <a:t>радиотепловидению</a:t>
            </a:r>
            <a:r>
              <a:rPr lang="ru-RU" altLang="ru-RU" dirty="0">
                <a:solidFill>
                  <a:srgbClr val="C55A11"/>
                </a:solidFill>
                <a:latin typeface="Calibri" panose="020F0502020204030204" pitchFamily="34" charset="0"/>
              </a:rPr>
              <a:t> и </a:t>
            </a:r>
            <a:r>
              <a:rPr lang="ru-RU" altLang="ru-RU" dirty="0" err="1">
                <a:solidFill>
                  <a:srgbClr val="C55A11"/>
                </a:solidFill>
                <a:latin typeface="Calibri" panose="020F0502020204030204" pitchFamily="34" charset="0"/>
              </a:rPr>
              <a:t>реанализу</a:t>
            </a:r>
            <a:endParaRPr lang="ru-RU" altLang="ru-RU" dirty="0">
              <a:solidFill>
                <a:srgbClr val="C55A11"/>
              </a:solidFill>
              <a:latin typeface="Calibri" panose="020F0502020204030204" pitchFamily="34" charset="0"/>
            </a:endParaRPr>
          </a:p>
        </p:txBody>
      </p:sp>
      <p:pic>
        <p:nvPicPr>
          <p:cNvPr id="28" name="Рисунок 19">
            <a:extLst>
              <a:ext uri="{FF2B5EF4-FFF2-40B4-BE49-F238E27FC236}">
                <a16:creationId xmlns:a16="http://schemas.microsoft.com/office/drawing/2014/main" id="{469F7398-ED28-4BA4-38FB-1A69D400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352" y="3736014"/>
            <a:ext cx="2613900" cy="264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5445196-A8FE-2427-E6C0-30518537BAF0}"/>
              </a:ext>
            </a:extLst>
          </p:cNvPr>
          <p:cNvCxnSpPr/>
          <p:nvPr/>
        </p:nvCxnSpPr>
        <p:spPr>
          <a:xfrm flipV="1">
            <a:off x="9666290" y="4196080"/>
            <a:ext cx="1702750" cy="1665773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B0D61B5-E5C9-7DEF-BE07-2043F8263CDF}"/>
              </a:ext>
            </a:extLst>
          </p:cNvPr>
          <p:cNvSpPr txBox="1"/>
          <p:nvPr/>
        </p:nvSpPr>
        <p:spPr>
          <a:xfrm>
            <a:off x="9316720" y="3821522"/>
            <a:ext cx="229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era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1,1F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+ 62,6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FA53D3-657B-9E39-5361-1E5B70B61734}"/>
              </a:ext>
            </a:extLst>
          </p:cNvPr>
          <p:cNvSpPr txBox="1"/>
          <p:nvPr/>
        </p:nvSpPr>
        <p:spPr>
          <a:xfrm>
            <a:off x="5963097" y="1747288"/>
            <a:ext cx="2294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era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1,2F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+ 54,7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04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3A8B2-51F3-A3FB-EF7B-D7CDC6008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D2B1B5-D23F-7FE0-0211-92094BBFE126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007837-4A24-150F-1AE4-377DC176D029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23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D32BD-9CE9-FF63-9341-57AFC2C27D59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Сопоставление с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реанализом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ERA5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 радиозондовыми измерениями</a:t>
            </a:r>
          </a:p>
        </p:txBody>
      </p:sp>
      <p:pic>
        <p:nvPicPr>
          <p:cNvPr id="3" name="Рисунок 18">
            <a:extLst>
              <a:ext uri="{FF2B5EF4-FFF2-40B4-BE49-F238E27FC236}">
                <a16:creationId xmlns:a16="http://schemas.microsoft.com/office/drawing/2014/main" id="{959E3874-9377-4013-853C-5B76ADC9D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3" y="1364615"/>
            <a:ext cx="843597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80B6DD3-D130-FC20-58C4-4AA246BE2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" y="3255328"/>
            <a:ext cx="878522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0F8D8334-AB2D-6C1F-B7BE-9A13AAA7B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358" y="583564"/>
            <a:ext cx="2589212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911B9A9B-0AB0-E6A4-8CF5-106ACD0D19DA}"/>
              </a:ext>
            </a:extLst>
          </p:cNvPr>
          <p:cNvSpPr/>
          <p:nvPr/>
        </p:nvSpPr>
        <p:spPr>
          <a:xfrm rot="17173234">
            <a:off x="9257274" y="2573694"/>
            <a:ext cx="3063875" cy="558800"/>
          </a:xfrm>
          <a:prstGeom prst="righ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1EE6AD7-3130-8B39-A91F-45D37B2CAC36}"/>
              </a:ext>
            </a:extLst>
          </p:cNvPr>
          <p:cNvCxnSpPr>
            <a:cxnSpLocks/>
          </p:cNvCxnSpPr>
          <p:nvPr/>
        </p:nvCxnSpPr>
        <p:spPr>
          <a:xfrm flipV="1">
            <a:off x="609283" y="3366453"/>
            <a:ext cx="0" cy="292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8">
            <a:extLst>
              <a:ext uri="{FF2B5EF4-FFF2-40B4-BE49-F238E27FC236}">
                <a16:creationId xmlns:a16="http://schemas.microsoft.com/office/drawing/2014/main" id="{66A1B998-29FE-9E09-952F-2AF396F95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8" y="2948940"/>
            <a:ext cx="995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latin typeface="Calibri" panose="020F0502020204030204" pitchFamily="34" charset="0"/>
              </a:rPr>
              <a:t>кг</a:t>
            </a:r>
            <a:r>
              <a:rPr lang="en-US" altLang="ru-RU">
                <a:latin typeface="Calibri" panose="020F0502020204030204" pitchFamily="34" charset="0"/>
              </a:rPr>
              <a:t>/</a:t>
            </a:r>
            <a:r>
              <a:rPr lang="ru-RU" altLang="ru-RU">
                <a:latin typeface="Calibri" panose="020F0502020204030204" pitchFamily="34" charset="0"/>
              </a:rPr>
              <a:t>(м·с)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A9F31CA-AE2D-9405-3316-B4CE7B3DCDBD}"/>
              </a:ext>
            </a:extLst>
          </p:cNvPr>
          <p:cNvCxnSpPr>
            <a:cxnSpLocks/>
          </p:cNvCxnSpPr>
          <p:nvPr/>
        </p:nvCxnSpPr>
        <p:spPr>
          <a:xfrm flipV="1">
            <a:off x="3655695" y="1364615"/>
            <a:ext cx="0" cy="1863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B1C962-1EBA-8E74-56C7-E1AA16967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369" y="6047740"/>
            <a:ext cx="2174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/>
              <a:t>№ дня 2019 года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E31EF9-3825-C138-4601-B245E0B5B53A}"/>
              </a:ext>
            </a:extLst>
          </p:cNvPr>
          <p:cNvSpPr txBox="1"/>
          <p:nvPr/>
        </p:nvSpPr>
        <p:spPr>
          <a:xfrm>
            <a:off x="1496695" y="3255328"/>
            <a:ext cx="247491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радиотепловидение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D1961-C1E4-8419-301A-BB8705B91ABC}"/>
              </a:ext>
            </a:extLst>
          </p:cNvPr>
          <p:cNvSpPr txBox="1"/>
          <p:nvPr/>
        </p:nvSpPr>
        <p:spPr>
          <a:xfrm>
            <a:off x="4016058" y="3236278"/>
            <a:ext cx="16764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+mn-lt"/>
                <a:cs typeface="+mn-cs"/>
              </a:rPr>
              <a:t>метеозонды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D9E3CE-ED16-5327-A4B4-48F714B00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7683" y="3255328"/>
            <a:ext cx="1525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rgbClr val="CF6B19"/>
                </a:solidFill>
                <a:latin typeface="Calibri" panose="020F0502020204030204" pitchFamily="34" charset="0"/>
              </a:rPr>
              <a:t>реанализ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981A2E-405E-C336-0F3E-6A8496685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183" y="6047740"/>
            <a:ext cx="42548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/>
              <a:t>Зональные потоки водяного пара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4DD6F9DC-BF12-DD85-3B70-E1EEC1703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5695" y="1258253"/>
            <a:ext cx="44005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/>
              <a:t>Расстояние до ближайшего ТЦ, км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3E63F37-DDDD-C038-F2C6-B1F3630F6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5695" y="1580515"/>
            <a:ext cx="5241925" cy="1079500"/>
          </a:xfrm>
          <a:prstGeom prst="rect">
            <a:avLst/>
          </a:prstGeom>
          <a:solidFill>
            <a:schemeClr val="bg1">
              <a:alpha val="78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2F528F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0214634-3891-1F99-1403-C806A17C3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633" y="1580515"/>
            <a:ext cx="2876550" cy="1079500"/>
          </a:xfrm>
          <a:prstGeom prst="rect">
            <a:avLst/>
          </a:prstGeom>
          <a:solidFill>
            <a:schemeClr val="bg1">
              <a:alpha val="78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2F528F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lt1"/>
              </a:solidFill>
              <a:latin typeface="+mn-lt"/>
              <a:cs typeface="+mn-cs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F4BE514-8DC2-9032-15C6-D529535F3A07}"/>
              </a:ext>
            </a:extLst>
          </p:cNvPr>
          <p:cNvGrpSpPr>
            <a:grpSpLocks/>
          </p:cNvGrpSpPr>
          <p:nvPr/>
        </p:nvGrpSpPr>
        <p:grpSpPr bwMode="auto">
          <a:xfrm>
            <a:off x="580708" y="443865"/>
            <a:ext cx="2286000" cy="1993900"/>
            <a:chOff x="745392" y="707920"/>
            <a:chExt cx="3048264" cy="1994252"/>
          </a:xfrm>
        </p:grpSpPr>
        <p:pic>
          <p:nvPicPr>
            <p:cNvPr id="21" name="Рисунок 23">
              <a:extLst>
                <a:ext uri="{FF2B5EF4-FFF2-40B4-BE49-F238E27FC236}">
                  <a16:creationId xmlns:a16="http://schemas.microsoft.com/office/drawing/2014/main" id="{075F152A-E610-CE69-E886-56CF433F8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392" y="720800"/>
              <a:ext cx="3048264" cy="198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B2DA9B37-EC45-47D3-DBCB-71ED3C7CBF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3174" y="707920"/>
              <a:ext cx="7894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>
                  <a:latin typeface="Calibri" panose="020F0502020204030204" pitchFamily="34" charset="0"/>
                </a:rPr>
                <a:t>13/02</a:t>
              </a:r>
              <a:endParaRPr lang="ru-RU" altLang="ru-RU"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96D6E3B-F94C-0801-7F93-E179C4E17DBA}"/>
              </a:ext>
            </a:extLst>
          </p:cNvPr>
          <p:cNvGrpSpPr>
            <a:grpSpLocks/>
          </p:cNvGrpSpPr>
          <p:nvPr/>
        </p:nvGrpSpPr>
        <p:grpSpPr bwMode="auto">
          <a:xfrm>
            <a:off x="574358" y="461328"/>
            <a:ext cx="2286000" cy="1981200"/>
            <a:chOff x="734328" y="707920"/>
            <a:chExt cx="3048264" cy="1981372"/>
          </a:xfrm>
        </p:grpSpPr>
        <p:pic>
          <p:nvPicPr>
            <p:cNvPr id="24" name="Рисунок 26">
              <a:extLst>
                <a:ext uri="{FF2B5EF4-FFF2-40B4-BE49-F238E27FC236}">
                  <a16:creationId xmlns:a16="http://schemas.microsoft.com/office/drawing/2014/main" id="{BBB97591-4577-00F0-C6A4-5E711A81F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328" y="707920"/>
              <a:ext cx="3048264" cy="198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7">
              <a:extLst>
                <a:ext uri="{FF2B5EF4-FFF2-40B4-BE49-F238E27FC236}">
                  <a16:creationId xmlns:a16="http://schemas.microsoft.com/office/drawing/2014/main" id="{3A4F198F-E6AA-FDC6-E0EC-FBD3C23BCF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4381" y="711691"/>
              <a:ext cx="767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>
                  <a:latin typeface="Calibri" panose="020F0502020204030204" pitchFamily="34" charset="0"/>
                </a:rPr>
                <a:t>14/02</a:t>
              </a:r>
              <a:endParaRPr lang="ru-RU" altLang="ru-RU">
                <a:latin typeface="Calibri" panose="020F0502020204030204" pitchFamily="34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0255101-8964-E3CA-7A39-FADDDD6E0EC6}"/>
              </a:ext>
            </a:extLst>
          </p:cNvPr>
          <p:cNvGrpSpPr>
            <a:grpSpLocks/>
          </p:cNvGrpSpPr>
          <p:nvPr/>
        </p:nvGrpSpPr>
        <p:grpSpPr bwMode="auto">
          <a:xfrm>
            <a:off x="579120" y="453390"/>
            <a:ext cx="2320925" cy="1989138"/>
            <a:chOff x="723121" y="704149"/>
            <a:chExt cx="3096416" cy="1988914"/>
          </a:xfrm>
        </p:grpSpPr>
        <p:pic>
          <p:nvPicPr>
            <p:cNvPr id="27" name="Рисунок 30">
              <a:extLst>
                <a:ext uri="{FF2B5EF4-FFF2-40B4-BE49-F238E27FC236}">
                  <a16:creationId xmlns:a16="http://schemas.microsoft.com/office/drawing/2014/main" id="{115BF338-7AAB-D26D-373F-BF81E0C84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121" y="711691"/>
              <a:ext cx="3048264" cy="198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31">
              <a:extLst>
                <a:ext uri="{FF2B5EF4-FFF2-40B4-BE49-F238E27FC236}">
                  <a16:creationId xmlns:a16="http://schemas.microsoft.com/office/drawing/2014/main" id="{C03DAEFD-451C-9586-CB05-2FCF37585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2532" y="704149"/>
              <a:ext cx="76700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>
                  <a:latin typeface="Calibri" panose="020F0502020204030204" pitchFamily="34" charset="0"/>
                </a:rPr>
                <a:t>15/02</a:t>
              </a:r>
              <a:endParaRPr lang="ru-RU" altLang="ru-RU">
                <a:latin typeface="Calibri" panose="020F0502020204030204" pitchFamily="34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B59865B-14A2-C621-8B86-3D2E7F216588}"/>
              </a:ext>
            </a:extLst>
          </p:cNvPr>
          <p:cNvGrpSpPr>
            <a:grpSpLocks/>
          </p:cNvGrpSpPr>
          <p:nvPr/>
        </p:nvGrpSpPr>
        <p:grpSpPr bwMode="auto">
          <a:xfrm>
            <a:off x="577533" y="451803"/>
            <a:ext cx="2287587" cy="1982787"/>
            <a:chOff x="720758" y="709788"/>
            <a:chExt cx="3048264" cy="1981372"/>
          </a:xfrm>
        </p:grpSpPr>
        <p:pic>
          <p:nvPicPr>
            <p:cNvPr id="30" name="Рисунок 34">
              <a:extLst>
                <a:ext uri="{FF2B5EF4-FFF2-40B4-BE49-F238E27FC236}">
                  <a16:creationId xmlns:a16="http://schemas.microsoft.com/office/drawing/2014/main" id="{5F90D166-7BEB-89E4-1F16-1C2A33F7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58" y="709788"/>
              <a:ext cx="3048264" cy="198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6AD00BBB-F0C8-BBBB-532A-DC0B5D3C3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2018" y="711691"/>
              <a:ext cx="767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>
                  <a:latin typeface="Calibri" panose="020F0502020204030204" pitchFamily="34" charset="0"/>
                </a:rPr>
                <a:t>16/02</a:t>
              </a:r>
              <a:endParaRPr lang="ru-RU" altLang="ru-RU">
                <a:latin typeface="Calibri" panose="020F050202020403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26FACF25-1E9C-F24C-D825-8D67BB32E602}"/>
              </a:ext>
            </a:extLst>
          </p:cNvPr>
          <p:cNvGrpSpPr>
            <a:grpSpLocks/>
          </p:cNvGrpSpPr>
          <p:nvPr/>
        </p:nvGrpSpPr>
        <p:grpSpPr bwMode="auto">
          <a:xfrm>
            <a:off x="577533" y="454978"/>
            <a:ext cx="2316162" cy="1989137"/>
            <a:chOff x="2319698" y="728507"/>
            <a:chExt cx="3086714" cy="1989053"/>
          </a:xfrm>
        </p:grpSpPr>
        <p:pic>
          <p:nvPicPr>
            <p:cNvPr id="33" name="Рисунок 38">
              <a:extLst>
                <a:ext uri="{FF2B5EF4-FFF2-40B4-BE49-F238E27FC236}">
                  <a16:creationId xmlns:a16="http://schemas.microsoft.com/office/drawing/2014/main" id="{8E7C3C92-2BB8-E2AE-FB8A-B5BE1D847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698" y="736188"/>
              <a:ext cx="3048264" cy="198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9">
              <a:extLst>
                <a:ext uri="{FF2B5EF4-FFF2-40B4-BE49-F238E27FC236}">
                  <a16:creationId xmlns:a16="http://schemas.microsoft.com/office/drawing/2014/main" id="{D9372322-5F61-E2AC-6BDC-5798537B1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564" y="728507"/>
              <a:ext cx="7758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>
                  <a:latin typeface="Calibri" panose="020F0502020204030204" pitchFamily="34" charset="0"/>
                </a:rPr>
                <a:t>17/02</a:t>
              </a:r>
              <a:endParaRPr lang="ru-RU" altLang="ru-RU">
                <a:latin typeface="Calibri" panose="020F0502020204030204" pitchFamily="34" charset="0"/>
              </a:endParaRP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6A363F-3B95-7EB4-19F8-8EBC91C8FAC2}"/>
              </a:ext>
            </a:extLst>
          </p:cNvPr>
          <p:cNvGrpSpPr>
            <a:grpSpLocks/>
          </p:cNvGrpSpPr>
          <p:nvPr/>
        </p:nvGrpSpPr>
        <p:grpSpPr bwMode="auto">
          <a:xfrm>
            <a:off x="575945" y="454978"/>
            <a:ext cx="2286000" cy="1982787"/>
            <a:chOff x="751263" y="709470"/>
            <a:chExt cx="3048264" cy="1981372"/>
          </a:xfrm>
        </p:grpSpPr>
        <p:pic>
          <p:nvPicPr>
            <p:cNvPr id="36" name="Рисунок 42">
              <a:extLst>
                <a:ext uri="{FF2B5EF4-FFF2-40B4-BE49-F238E27FC236}">
                  <a16:creationId xmlns:a16="http://schemas.microsoft.com/office/drawing/2014/main" id="{4DF09146-EC1E-CE16-B519-25CE67418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63" y="709470"/>
              <a:ext cx="3048264" cy="198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43">
              <a:extLst>
                <a:ext uri="{FF2B5EF4-FFF2-40B4-BE49-F238E27FC236}">
                  <a16:creationId xmlns:a16="http://schemas.microsoft.com/office/drawing/2014/main" id="{D625761E-81AB-6E12-BB56-E870F9943C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3174" y="720800"/>
              <a:ext cx="7670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>
                  <a:latin typeface="Calibri" panose="020F0502020204030204" pitchFamily="34" charset="0"/>
                </a:rPr>
                <a:t>18/02</a:t>
              </a:r>
              <a:endParaRPr lang="ru-RU" altLang="ru-RU">
                <a:latin typeface="Calibri" panose="020F0502020204030204" pitchFamily="34" charset="0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B776E2B-7CCF-BED1-348C-B9C396420582}"/>
              </a:ext>
            </a:extLst>
          </p:cNvPr>
          <p:cNvGrpSpPr>
            <a:grpSpLocks/>
          </p:cNvGrpSpPr>
          <p:nvPr/>
        </p:nvGrpSpPr>
        <p:grpSpPr bwMode="auto">
          <a:xfrm>
            <a:off x="575945" y="458153"/>
            <a:ext cx="2286000" cy="1982787"/>
            <a:chOff x="729603" y="721732"/>
            <a:chExt cx="3048264" cy="1981372"/>
          </a:xfrm>
        </p:grpSpPr>
        <p:pic>
          <p:nvPicPr>
            <p:cNvPr id="39" name="Рисунок 46">
              <a:extLst>
                <a:ext uri="{FF2B5EF4-FFF2-40B4-BE49-F238E27FC236}">
                  <a16:creationId xmlns:a16="http://schemas.microsoft.com/office/drawing/2014/main" id="{414A5635-5BEC-39A9-5F2C-419482F77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03" y="721732"/>
              <a:ext cx="3048264" cy="198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89B06FDB-EADC-C035-D540-2CC92CD58D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3227" y="741972"/>
              <a:ext cx="7557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>
                  <a:latin typeface="Calibri" panose="020F0502020204030204" pitchFamily="34" charset="0"/>
                </a:rPr>
                <a:t>19/02</a:t>
              </a:r>
              <a:endParaRPr lang="ru-RU" altLang="ru-RU">
                <a:latin typeface="Calibri" panose="020F0502020204030204" pitchFamily="34" charset="0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365198F-3A77-75FC-6E31-C1E2CC204959}"/>
              </a:ext>
            </a:extLst>
          </p:cNvPr>
          <p:cNvGrpSpPr>
            <a:grpSpLocks/>
          </p:cNvGrpSpPr>
          <p:nvPr/>
        </p:nvGrpSpPr>
        <p:grpSpPr bwMode="auto">
          <a:xfrm>
            <a:off x="560070" y="427990"/>
            <a:ext cx="2295525" cy="1995488"/>
            <a:chOff x="750583" y="700239"/>
            <a:chExt cx="3060936" cy="1995019"/>
          </a:xfrm>
        </p:grpSpPr>
        <p:pic>
          <p:nvPicPr>
            <p:cNvPr id="42" name="Рисунок 50">
              <a:extLst>
                <a:ext uri="{FF2B5EF4-FFF2-40B4-BE49-F238E27FC236}">
                  <a16:creationId xmlns:a16="http://schemas.microsoft.com/office/drawing/2014/main" id="{A955C3A0-11D3-43CF-59CA-F7F071695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83" y="713886"/>
              <a:ext cx="3048264" cy="198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51">
              <a:extLst>
                <a:ext uri="{FF2B5EF4-FFF2-40B4-BE49-F238E27FC236}">
                  <a16:creationId xmlns:a16="http://schemas.microsoft.com/office/drawing/2014/main" id="{B0F83C93-2B77-8008-2921-A346058B9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2526" y="700239"/>
              <a:ext cx="778993" cy="641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>
                  <a:latin typeface="Calibri" panose="020F0502020204030204" pitchFamily="34" charset="0"/>
                </a:rPr>
                <a:t>20/02</a:t>
              </a:r>
              <a:endParaRPr lang="ru-RU" altLang="ru-RU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02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BF62A-3001-8300-C692-ADCEB505B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C35E3A-7998-ADA5-6D4E-43E4FCD82485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E628A-A7AE-D6D4-C472-998EA6802AB4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24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0895A-E832-CA1C-3B19-14ACFCFFA220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Балансовая методика: общее описание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A43ED2-93FD-E74B-36D4-E2B5F17AAB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621"/>
          <a:stretch/>
        </p:blipFill>
        <p:spPr>
          <a:xfrm>
            <a:off x="6874136" y="2686382"/>
            <a:ext cx="4255808" cy="339425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CE4328-6F22-E865-1CEE-242C06A6B471}"/>
              </a:ext>
            </a:extLst>
          </p:cNvPr>
          <p:cNvSpPr/>
          <p:nvPr/>
        </p:nvSpPr>
        <p:spPr>
          <a:xfrm>
            <a:off x="132454" y="2438154"/>
            <a:ext cx="6481706" cy="372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где 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b="1" i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начало и конец интервала наблюдений; 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«мгновенный» баланс ПГ для заданной территории 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массовое содержание ПГ в вертикальном атмосферном столбе в кг·м</a:t>
            </a:r>
            <a:r>
              <a:rPr lang="ru-RU" sz="2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-2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интегральный по высоте атмосферы горизонтальный поток ПГ в кг·м</a:t>
            </a:r>
            <a:r>
              <a:rPr lang="ru-RU" sz="2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·с</a:t>
            </a:r>
            <a:r>
              <a:rPr lang="ru-RU" sz="2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b="1" i="1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эффективная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(взвешенная по высоте атмосферы) скорость горизонтального переноса ПГ в м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·с</a:t>
            </a:r>
            <a:r>
              <a:rPr lang="ru-RU" sz="2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-1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7141E3-FBEC-8052-8169-8FA62CE91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36" y="471566"/>
            <a:ext cx="7068327" cy="11840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D3859C-E4F1-E6FD-2A7A-89DC29DF2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4" y="1531926"/>
            <a:ext cx="634365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78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01BA8-B26F-5781-10C9-6B1025855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3BABE-F259-CF8F-6AA7-8225FEE75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90" y="1353328"/>
            <a:ext cx="4919534" cy="400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0595F-0E9D-EF95-560B-C9082028A13D}"/>
              </a:ext>
            </a:extLst>
          </p:cNvPr>
          <p:cNvSpPr txBox="1"/>
          <p:nvPr/>
        </p:nvSpPr>
        <p:spPr>
          <a:xfrm>
            <a:off x="654989" y="802433"/>
            <a:ext cx="3256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Разностная схема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2AC24B-244C-8AA3-8AF1-4ADCB4F08D5D}"/>
              </a:ext>
            </a:extLst>
          </p:cNvPr>
          <p:cNvSpPr txBox="1"/>
          <p:nvPr/>
        </p:nvSpPr>
        <p:spPr>
          <a:xfrm>
            <a:off x="628843" y="2221983"/>
            <a:ext cx="641790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общее содержание газовой компоненты (в кг) внутри контура 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начальный,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и конечный,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моменты времени, соответственно;</a:t>
            </a:r>
          </a:p>
          <a:p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горизонтальный перенос газовой компоненты (в кг) внутрь контура 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отрезок времени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]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</a:endParaRPr>
          </a:p>
          <a:p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ru-RU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шибка вычисления баланса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определяется ошибками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000" b="1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6475D3B4-2782-E5C6-D54A-5B78FAD8C7C8}"/>
              </a:ext>
            </a:extLst>
          </p:cNvPr>
          <p:cNvGrpSpPr/>
          <p:nvPr/>
        </p:nvGrpSpPr>
        <p:grpSpPr>
          <a:xfrm>
            <a:off x="8428507" y="1418087"/>
            <a:ext cx="3000375" cy="3000375"/>
            <a:chOff x="7633652" y="1674812"/>
            <a:chExt cx="3000375" cy="300037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1059B2C-B129-CFDD-DD18-9A2126F50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652" y="1674812"/>
              <a:ext cx="3000375" cy="3000375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37E972C8-44FB-6859-6918-1CF998C4D9BA}"/>
                </a:ext>
              </a:extLst>
            </p:cNvPr>
            <p:cNvSpPr/>
            <p:nvPr/>
          </p:nvSpPr>
          <p:spPr>
            <a:xfrm>
              <a:off x="8128000" y="1981200"/>
              <a:ext cx="1991360" cy="18288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34D297-EEFF-C8E9-46A9-A7DC989013D0}"/>
                </a:ext>
              </a:extLst>
            </p:cNvPr>
            <p:cNvSpPr txBox="1"/>
            <p:nvPr/>
          </p:nvSpPr>
          <p:spPr>
            <a:xfrm>
              <a:off x="10146348" y="1693140"/>
              <a:ext cx="382746" cy="4616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0BEB13-9F37-BC3D-5397-FBB7D23833E1}"/>
                </a:ext>
              </a:extLst>
            </p:cNvPr>
            <p:cNvSpPr txBox="1"/>
            <p:nvPr/>
          </p:nvSpPr>
          <p:spPr>
            <a:xfrm>
              <a:off x="8354854" y="2132897"/>
              <a:ext cx="382746" cy="4616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13DC5B-83E8-9DDD-4E9D-B25651580AA6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Оценка погрешностей балансовой методики: теоретическая модель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6475BA-535D-1D8A-8107-01967212227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4476D3-16DD-9D2F-28F1-A37E36BE4E70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25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8498971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3C902-8F75-9D81-EC29-C461C4819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1A1260-7975-67EB-D07D-4A9A1014CDE4}"/>
              </a:ext>
            </a:extLst>
          </p:cNvPr>
          <p:cNvSpPr txBox="1"/>
          <p:nvPr/>
        </p:nvSpPr>
        <p:spPr>
          <a:xfrm>
            <a:off x="654989" y="802433"/>
            <a:ext cx="3256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Дисперсии ошибок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04805C-AC05-4FF2-07CF-01A58F122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9" y="1399098"/>
            <a:ext cx="6156358" cy="5819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F48461-F757-F63F-2069-FB337E0F1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21" y="2132101"/>
            <a:ext cx="3256383" cy="3464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36DC98-53C9-3668-D302-4D208DFA1820}"/>
              </a:ext>
            </a:extLst>
          </p:cNvPr>
          <p:cNvSpPr txBox="1"/>
          <p:nvPr/>
        </p:nvSpPr>
        <p:spPr>
          <a:xfrm>
            <a:off x="654989" y="2606809"/>
            <a:ext cx="624684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число узлов расчетной сетки, относящихся к области 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охваченной границей 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</a:endParaRPr>
          </a:p>
          <a:p>
            <a:r>
              <a:rPr lang="ru-RU" sz="2000" i="1" u="sng" dirty="0">
                <a:latin typeface="Arial" panose="020B0604020202020204" pitchFamily="34" charset="0"/>
                <a:cs typeface="Arial" panose="020B0604020202020204" pitchFamily="34" charset="0"/>
              </a:rPr>
              <a:t>Предположения: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011E40-1614-8F64-3D79-C7318A8E0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21" y="4072711"/>
            <a:ext cx="2211503" cy="315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1CE8CF-1AC4-53A6-9DF7-3A4615A0530C}"/>
              </a:ext>
            </a:extLst>
          </p:cNvPr>
          <p:cNvSpPr txBox="1"/>
          <p:nvPr/>
        </p:nvSpPr>
        <p:spPr>
          <a:xfrm>
            <a:off x="754321" y="5222054"/>
            <a:ext cx="2461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Δ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i="1" baseline="-25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)) &gt;&gt; 2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F264EF-4FCB-2F87-A17C-42DC1800F4E4}"/>
              </a:ext>
            </a:extLst>
          </p:cNvPr>
          <p:cNvSpPr txBox="1"/>
          <p:nvPr/>
        </p:nvSpPr>
        <p:spPr>
          <a:xfrm>
            <a:off x="654989" y="4451404"/>
            <a:ext cx="62468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000" b="1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число узлов расчетной сетки, формирующих границу 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ABD42D-02CE-D2D5-98FC-1E860CEE8E7F}"/>
              </a:ext>
            </a:extLst>
          </p:cNvPr>
          <p:cNvSpPr txBox="1"/>
          <p:nvPr/>
        </p:nvSpPr>
        <p:spPr>
          <a:xfrm>
            <a:off x="754320" y="5623333"/>
            <a:ext cx="6713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1800" i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«удельная» дисперсия ошибки расчета горизонтального переноса вещества через элемент границы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13154AE-5B15-263E-D6D0-8538171FE143}"/>
              </a:ext>
            </a:extLst>
          </p:cNvPr>
          <p:cNvGrpSpPr/>
          <p:nvPr/>
        </p:nvGrpSpPr>
        <p:grpSpPr>
          <a:xfrm>
            <a:off x="8428507" y="1418087"/>
            <a:ext cx="3000375" cy="3000375"/>
            <a:chOff x="7633652" y="1674812"/>
            <a:chExt cx="3000375" cy="300037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4C97972-81D8-083E-C247-E86AF9050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652" y="1674812"/>
              <a:ext cx="3000375" cy="3000375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F3A04334-CB6C-9AD9-00EA-3E1C5B10B73D}"/>
                </a:ext>
              </a:extLst>
            </p:cNvPr>
            <p:cNvSpPr/>
            <p:nvPr/>
          </p:nvSpPr>
          <p:spPr>
            <a:xfrm>
              <a:off x="8128000" y="1981200"/>
              <a:ext cx="1991360" cy="18288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2222E2-03AF-C550-A941-A45322DCD76F}"/>
                </a:ext>
              </a:extLst>
            </p:cNvPr>
            <p:cNvSpPr txBox="1"/>
            <p:nvPr/>
          </p:nvSpPr>
          <p:spPr>
            <a:xfrm>
              <a:off x="10146348" y="1693140"/>
              <a:ext cx="382746" cy="4616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01E19A-1556-B260-B574-18279CA5A429}"/>
                </a:ext>
              </a:extLst>
            </p:cNvPr>
            <p:cNvSpPr txBox="1"/>
            <p:nvPr/>
          </p:nvSpPr>
          <p:spPr>
            <a:xfrm>
              <a:off x="8354854" y="2132897"/>
              <a:ext cx="382746" cy="4616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C369E7E-4E2B-C0D6-CB72-EA55808BDBD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70CC12-D78D-6A78-1E48-59C9B3FB1877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26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B1FE95-AB80-B53E-6005-5E497F3C82BD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Оценка погрешностей балансовой методики: теоретическая модель</a:t>
            </a:r>
          </a:p>
        </p:txBody>
      </p:sp>
    </p:spTree>
    <p:extLst>
      <p:ext uri="{BB962C8B-B14F-4D97-AF65-F5344CB8AC3E}">
        <p14:creationId xmlns:p14="http://schemas.microsoft.com/office/powerpoint/2010/main" val="2294604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E0E80-7088-CD87-E567-6F2879AAD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F41162-7AAE-3765-935E-EED16B6C7EBD}"/>
              </a:ext>
            </a:extLst>
          </p:cNvPr>
          <p:cNvSpPr txBox="1"/>
          <p:nvPr/>
        </p:nvSpPr>
        <p:spPr>
          <a:xfrm>
            <a:off x="654988" y="802433"/>
            <a:ext cx="4800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3. Сценарий формирования выброса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54904-895C-1B16-774C-C07E453F0D2F}"/>
              </a:ext>
            </a:extLst>
          </p:cNvPr>
          <p:cNvSpPr txBox="1"/>
          <p:nvPr/>
        </p:nvSpPr>
        <p:spPr>
          <a:xfrm>
            <a:off x="654988" y="1315172"/>
            <a:ext cx="6487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Интенсивное локализованное стабильное горение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F7814E-760B-D6C8-235D-EE2E77B2D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9" y="2575375"/>
            <a:ext cx="5343525" cy="3429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9932DE-FD81-006D-D512-991C8A7EF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9" y="1946217"/>
            <a:ext cx="6124575" cy="3619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21FA806-D774-E0AD-B672-251F1B989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9" y="3185805"/>
            <a:ext cx="5372100" cy="7048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191FA9-592D-0A0E-8DC7-239871E17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9" y="4168745"/>
            <a:ext cx="7010400" cy="8286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82BC61-1672-A8F9-9BB4-F292565D9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89" y="5146659"/>
            <a:ext cx="4714875" cy="7810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FA6340-61F7-C9C4-807B-8A6919058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507" y="5022834"/>
            <a:ext cx="3009900" cy="10287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54A13FA-0755-4EFD-D254-933FBDFB5F72}"/>
              </a:ext>
            </a:extLst>
          </p:cNvPr>
          <p:cNvGrpSpPr/>
          <p:nvPr/>
        </p:nvGrpSpPr>
        <p:grpSpPr>
          <a:xfrm>
            <a:off x="8428507" y="1418087"/>
            <a:ext cx="3000375" cy="3000375"/>
            <a:chOff x="7633652" y="1674812"/>
            <a:chExt cx="3000375" cy="300037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EE5574E-0EFF-4A50-9FDF-F072DAEBB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3652" y="1674812"/>
              <a:ext cx="3000375" cy="3000375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62BD11E8-AC8E-C824-74F8-527DA3215DF9}"/>
                </a:ext>
              </a:extLst>
            </p:cNvPr>
            <p:cNvSpPr/>
            <p:nvPr/>
          </p:nvSpPr>
          <p:spPr>
            <a:xfrm>
              <a:off x="8128000" y="1981200"/>
              <a:ext cx="1991360" cy="18288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9665C3-CC0A-3700-1886-4A1A2F44E3B3}"/>
                </a:ext>
              </a:extLst>
            </p:cNvPr>
            <p:cNvSpPr txBox="1"/>
            <p:nvPr/>
          </p:nvSpPr>
          <p:spPr>
            <a:xfrm>
              <a:off x="10146348" y="1693140"/>
              <a:ext cx="382746" cy="4616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CD386E-6992-7BB6-55BB-AA3C5BC45267}"/>
                </a:ext>
              </a:extLst>
            </p:cNvPr>
            <p:cNvSpPr txBox="1"/>
            <p:nvPr/>
          </p:nvSpPr>
          <p:spPr>
            <a:xfrm>
              <a:off x="8354854" y="2132897"/>
              <a:ext cx="382746" cy="4616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F04828A-C702-B58D-C5AD-A3714E3FF79B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C1FCBB-1188-8513-23F5-08498C6C245E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27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38FDDA-DEC9-4E6C-D798-0233C7EA303D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Оценка погрешностей балансовой методики: теоретическая модель</a:t>
            </a:r>
          </a:p>
        </p:txBody>
      </p:sp>
    </p:spTree>
    <p:extLst>
      <p:ext uri="{BB962C8B-B14F-4D97-AF65-F5344CB8AC3E}">
        <p14:creationId xmlns:p14="http://schemas.microsoft.com/office/powerpoint/2010/main" val="2507722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2826C-1E9B-6C34-A6FF-9B964575A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EFC607-429B-BD66-AFF6-82ED102E2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49" y="5131367"/>
            <a:ext cx="3009900" cy="10287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0384B3-EDC5-94E3-B4E9-2DEFBB11D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4" y="1407859"/>
            <a:ext cx="3000375" cy="300037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6B994B-F12A-AEE8-015A-811AB514EFED}"/>
              </a:ext>
            </a:extLst>
          </p:cNvPr>
          <p:cNvSpPr/>
          <p:nvPr/>
        </p:nvSpPr>
        <p:spPr>
          <a:xfrm>
            <a:off x="5094922" y="1714247"/>
            <a:ext cx="1991360" cy="1828800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8601400-A334-D27B-5A0B-D9EE96F5755E}"/>
              </a:ext>
            </a:extLst>
          </p:cNvPr>
          <p:cNvSpPr/>
          <p:nvPr/>
        </p:nvSpPr>
        <p:spPr>
          <a:xfrm>
            <a:off x="5450522" y="2092959"/>
            <a:ext cx="1991360" cy="1828800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9A3CE6-60CC-AA8D-BBEB-AFEDC9890433}"/>
              </a:ext>
            </a:extLst>
          </p:cNvPr>
          <p:cNvSpPr/>
          <p:nvPr/>
        </p:nvSpPr>
        <p:spPr>
          <a:xfrm>
            <a:off x="4720590" y="1534128"/>
            <a:ext cx="1991360" cy="1828800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EBD8893-19F5-987D-DA24-B6BEA4C930CA}"/>
              </a:ext>
            </a:extLst>
          </p:cNvPr>
          <p:cNvSpPr/>
          <p:nvPr/>
        </p:nvSpPr>
        <p:spPr>
          <a:xfrm>
            <a:off x="4907756" y="2247822"/>
            <a:ext cx="1991360" cy="1828800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C30003E-9771-4908-53CE-C0E3FB65F381}"/>
              </a:ext>
            </a:extLst>
          </p:cNvPr>
          <p:cNvSpPr/>
          <p:nvPr/>
        </p:nvSpPr>
        <p:spPr>
          <a:xfrm>
            <a:off x="5291455" y="2433495"/>
            <a:ext cx="1991360" cy="1828800"/>
          </a:xfrm>
          <a:prstGeom prst="rect">
            <a:avLst/>
          </a:prstGeo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CCDEACEF-31C8-FDA8-D656-93F5966871FE}"/>
              </a:ext>
            </a:extLst>
          </p:cNvPr>
          <p:cNvCxnSpPr>
            <a:cxnSpLocks/>
          </p:cNvCxnSpPr>
          <p:nvPr/>
        </p:nvCxnSpPr>
        <p:spPr>
          <a:xfrm flipH="1">
            <a:off x="6268720" y="1714245"/>
            <a:ext cx="2489200" cy="1100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DC93786-50F0-19BA-4FC0-17E021CDD99D}"/>
              </a:ext>
            </a:extLst>
          </p:cNvPr>
          <p:cNvSpPr/>
          <p:nvPr/>
        </p:nvSpPr>
        <p:spPr>
          <a:xfrm>
            <a:off x="5903436" y="2720767"/>
            <a:ext cx="365284" cy="3405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013DD2-65A0-77F9-3A08-1A8F464B4E78}"/>
              </a:ext>
            </a:extLst>
          </p:cNvPr>
          <p:cNvSpPr txBox="1"/>
          <p:nvPr/>
        </p:nvSpPr>
        <p:spPr>
          <a:xfrm>
            <a:off x="8757920" y="1087120"/>
            <a:ext cx="262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Мощный локальный источник выброса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714BCA6F-6599-3AB9-3E0D-3F0F89C671F6}"/>
              </a:ext>
            </a:extLst>
          </p:cNvPr>
          <p:cNvCxnSpPr>
            <a:cxnSpLocks/>
            <a:endCxn id="11" idx="3"/>
          </p:cNvCxnSpPr>
          <p:nvPr/>
        </p:nvCxnSpPr>
        <p:spPr>
          <a:xfrm flipH="1" flipV="1">
            <a:off x="7441882" y="3007359"/>
            <a:ext cx="1316038" cy="627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69A8381-8145-A9E6-55CF-E64CD2D2AFD1}"/>
              </a:ext>
            </a:extLst>
          </p:cNvPr>
          <p:cNvSpPr txBox="1"/>
          <p:nvPr/>
        </p:nvSpPr>
        <p:spPr>
          <a:xfrm>
            <a:off x="8757920" y="3335795"/>
            <a:ext cx="281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Совокупность границ размера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вокруг источника выброса</a:t>
            </a:r>
            <a:endParaRPr lang="ru-RU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D89B2F-E4C0-CED6-08B7-AE69F38E1562}"/>
              </a:ext>
            </a:extLst>
          </p:cNvPr>
          <p:cNvSpPr txBox="1"/>
          <p:nvPr/>
        </p:nvSpPr>
        <p:spPr>
          <a:xfrm>
            <a:off x="39530" y="1087120"/>
            <a:ext cx="436292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каждой из границ размера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проводится расчет баланса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Рассчитывается выборочное среднее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выборочное СКО </a:t>
            </a:r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Вычисляется оценка относительной погрешности расчета баланса при заданном размере границы </a:t>
            </a:r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B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Процедура повторяется для различных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широком диапазоне значений. Ограничение на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сверху: граница не должна охватывать других интенсивных источников выброса, чтобы ожидаемая величина баланса для любой границы оставалась постоянной.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9CBA16-E46E-30AE-6B01-A44F2A0FA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755" y="1889727"/>
            <a:ext cx="2035926" cy="1351346"/>
          </a:xfrm>
          <a:prstGeom prst="rect">
            <a:avLst/>
          </a:prstGeom>
        </p:spPr>
      </p:pic>
      <p:sp>
        <p:nvSpPr>
          <p:cNvPr id="22" name="Параллелограмм 21">
            <a:extLst>
              <a:ext uri="{FF2B5EF4-FFF2-40B4-BE49-F238E27FC236}">
                <a16:creationId xmlns:a16="http://schemas.microsoft.com/office/drawing/2014/main" id="{0E920E8C-67A0-E1D8-295D-ACBD49D34C4D}"/>
              </a:ext>
            </a:extLst>
          </p:cNvPr>
          <p:cNvSpPr/>
          <p:nvPr/>
        </p:nvSpPr>
        <p:spPr>
          <a:xfrm>
            <a:off x="9498563" y="2565400"/>
            <a:ext cx="572163" cy="248920"/>
          </a:xfrm>
          <a:prstGeom prst="parallelogram">
            <a:avLst>
              <a:gd name="adj" fmla="val 62484"/>
            </a:avLst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араллелограмм 22">
            <a:extLst>
              <a:ext uri="{FF2B5EF4-FFF2-40B4-BE49-F238E27FC236}">
                <a16:creationId xmlns:a16="http://schemas.microsoft.com/office/drawing/2014/main" id="{45E1EF28-4514-110B-CE0A-54065362650C}"/>
              </a:ext>
            </a:extLst>
          </p:cNvPr>
          <p:cNvSpPr/>
          <p:nvPr/>
        </p:nvSpPr>
        <p:spPr>
          <a:xfrm>
            <a:off x="9226174" y="2164080"/>
            <a:ext cx="1624706" cy="843279"/>
          </a:xfrm>
          <a:prstGeom prst="parallelogram">
            <a:avLst>
              <a:gd name="adj" fmla="val 5994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араллелограмм 23">
            <a:extLst>
              <a:ext uri="{FF2B5EF4-FFF2-40B4-BE49-F238E27FC236}">
                <a16:creationId xmlns:a16="http://schemas.microsoft.com/office/drawing/2014/main" id="{5962EC87-8C40-2D28-9D25-649486012EC4}"/>
              </a:ext>
            </a:extLst>
          </p:cNvPr>
          <p:cNvSpPr/>
          <p:nvPr/>
        </p:nvSpPr>
        <p:spPr>
          <a:xfrm>
            <a:off x="8972291" y="2047756"/>
            <a:ext cx="1624706" cy="843279"/>
          </a:xfrm>
          <a:prstGeom prst="parallelogram">
            <a:avLst>
              <a:gd name="adj" fmla="val 5994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араллелограмм 24">
            <a:extLst>
              <a:ext uri="{FF2B5EF4-FFF2-40B4-BE49-F238E27FC236}">
                <a16:creationId xmlns:a16="http://schemas.microsoft.com/office/drawing/2014/main" id="{AD61B79E-7942-1C5D-364F-2CE0CFAD4457}"/>
              </a:ext>
            </a:extLst>
          </p:cNvPr>
          <p:cNvSpPr/>
          <p:nvPr/>
        </p:nvSpPr>
        <p:spPr>
          <a:xfrm>
            <a:off x="8972291" y="2321229"/>
            <a:ext cx="1624706" cy="843279"/>
          </a:xfrm>
          <a:prstGeom prst="parallelogram">
            <a:avLst>
              <a:gd name="adj" fmla="val 5994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id="{891A603C-FD05-A557-67CD-306F29440545}"/>
              </a:ext>
            </a:extLst>
          </p:cNvPr>
          <p:cNvSpPr/>
          <p:nvPr/>
        </p:nvSpPr>
        <p:spPr>
          <a:xfrm>
            <a:off x="9232136" y="2258800"/>
            <a:ext cx="1624706" cy="843279"/>
          </a:xfrm>
          <a:prstGeom prst="parallelogram">
            <a:avLst>
              <a:gd name="adj" fmla="val 5994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id="{B2A039D7-A80F-994A-DB3F-71F81CCCDA14}"/>
              </a:ext>
            </a:extLst>
          </p:cNvPr>
          <p:cNvSpPr/>
          <p:nvPr/>
        </p:nvSpPr>
        <p:spPr>
          <a:xfrm>
            <a:off x="9011803" y="2123440"/>
            <a:ext cx="1624706" cy="843279"/>
          </a:xfrm>
          <a:prstGeom prst="parallelogram">
            <a:avLst>
              <a:gd name="adj" fmla="val 5994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41E2AB-A8A6-9504-EB50-94F400BE1A68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5E0B3F-F692-C99D-2C6C-9F65FFBDA189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28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F356F0-2E53-ABD4-CCDB-C7D651002BA0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Методика оценки погрешности на фактических данных</a:t>
            </a:r>
          </a:p>
        </p:txBody>
      </p:sp>
    </p:spTree>
    <p:extLst>
      <p:ext uri="{BB962C8B-B14F-4D97-AF65-F5344CB8AC3E}">
        <p14:creationId xmlns:p14="http://schemas.microsoft.com/office/powerpoint/2010/main" val="178390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2512B-656E-FE42-B616-D4CBBAACF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CA0F55E-5DAA-B4E5-F441-E12FC9595A2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A885E-625D-DD86-9B36-96B59C88A5A5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2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E5F7F9-77DD-6B2A-8EDD-F791EE4035CA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Реконструкция фаз быстрых атмосферных процессов</a:t>
            </a:r>
          </a:p>
        </p:txBody>
      </p:sp>
      <p:pic>
        <p:nvPicPr>
          <p:cNvPr id="3" name="AR_2004">
            <a:hlinkClick r:id="" action="ppaction://media"/>
            <a:extLst>
              <a:ext uri="{FF2B5EF4-FFF2-40B4-BE49-F238E27FC236}">
                <a16:creationId xmlns:a16="http://schemas.microsoft.com/office/drawing/2014/main" id="{30A7D6F6-CD42-6A86-3F63-42B7B735E7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82324"/>
            <a:ext cx="109728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0B1318-CF5A-ABCA-701B-3870A7A84EF2}"/>
              </a:ext>
            </a:extLst>
          </p:cNvPr>
          <p:cNvSpPr txBox="1"/>
          <p:nvPr/>
        </p:nvSpPr>
        <p:spPr>
          <a:xfrm>
            <a:off x="0" y="58922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Интегральное влагосодержание атмосферы над океаном в 2004 году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03BDE-7629-2ADE-9E22-C243A784B46E}"/>
              </a:ext>
            </a:extLst>
          </p:cNvPr>
          <p:cNvSpPr txBox="1"/>
          <p:nvPr/>
        </p:nvSpPr>
        <p:spPr>
          <a:xfrm>
            <a:off x="0" y="5675511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Сетка 0,25×0,25°. Шаг по времени – 3 часа</a:t>
            </a:r>
            <a:endParaRPr lang="ru-RU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2FD4CA-6719-C18E-D0DB-FDC8D8D2A95C}"/>
              </a:ext>
            </a:extLst>
          </p:cNvPr>
          <p:cNvSpPr txBox="1"/>
          <p:nvPr/>
        </p:nvSpPr>
        <p:spPr>
          <a:xfrm>
            <a:off x="2659224" y="6075621"/>
            <a:ext cx="8923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Геопортал спутникового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радиотепловидения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https://fireras.su/tpw/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16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4C3C-E41E-00D3-8FF0-F41BC05C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8B56719C-8B17-4E23-37EA-8B5E68452990}"/>
              </a:ext>
            </a:extLst>
          </p:cNvPr>
          <p:cNvSpPr txBox="1"/>
          <p:nvPr/>
        </p:nvSpPr>
        <p:spPr>
          <a:xfrm>
            <a:off x="7955280" y="3388419"/>
            <a:ext cx="410374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лесной пожар;</a:t>
            </a:r>
          </a:p>
          <a:p>
            <a:pPr>
              <a:spcBef>
                <a:spcPts val="600"/>
              </a:spcBef>
            </a:pP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2018 – 2023 год;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географическое распределение: Россия (Сибирь) и Канада;</a:t>
            </a:r>
            <a:endParaRPr lang="ru-RU" sz="20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проводился независимо по каждым суткам горения;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размеры границы </a:t>
            </a: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i="1" baseline="-25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r>
              <a:rPr lang="en-US" sz="2000" baseline="-25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180 до 352 узлов</a:t>
            </a:r>
            <a:endParaRPr lang="en-US" sz="2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CDD1015-3119-790B-E05E-69D012311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57" y="523966"/>
            <a:ext cx="7519938" cy="5707397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889E775-C8CB-0EDB-512C-706A6E68D874}"/>
              </a:ext>
            </a:extLst>
          </p:cNvPr>
          <p:cNvGrpSpPr/>
          <p:nvPr/>
        </p:nvGrpSpPr>
        <p:grpSpPr>
          <a:xfrm>
            <a:off x="7766481" y="1915907"/>
            <a:ext cx="4292543" cy="1093623"/>
            <a:chOff x="2552700" y="3498157"/>
            <a:chExt cx="7264400" cy="2470614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1AA8F3A-A963-B95E-8C44-C93C48DB4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500" t="23564" r="19583" b="46466"/>
            <a:stretch/>
          </p:blipFill>
          <p:spPr>
            <a:xfrm>
              <a:off x="2552700" y="3498157"/>
              <a:ext cx="7264400" cy="2470614"/>
            </a:xfrm>
            <a:prstGeom prst="rect">
              <a:avLst/>
            </a:prstGeom>
          </p:spPr>
        </p:pic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C25AED7F-ED0C-8AA8-A0CB-61439A5997B9}"/>
                </a:ext>
              </a:extLst>
            </p:cNvPr>
            <p:cNvSpPr/>
            <p:nvPr/>
          </p:nvSpPr>
          <p:spPr>
            <a:xfrm>
              <a:off x="5346700" y="4014904"/>
              <a:ext cx="469900" cy="3937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5516296-F214-0C8C-2D28-3B704C391124}"/>
              </a:ext>
            </a:extLst>
          </p:cNvPr>
          <p:cNvGrpSpPr/>
          <p:nvPr/>
        </p:nvGrpSpPr>
        <p:grpSpPr>
          <a:xfrm>
            <a:off x="7766481" y="514092"/>
            <a:ext cx="4373732" cy="1292562"/>
            <a:chOff x="2552700" y="541300"/>
            <a:chExt cx="7459893" cy="288770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4AFEF0C-5C34-5003-9730-55C8857C1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541300"/>
              <a:ext cx="7459893" cy="2887700"/>
            </a:xfrm>
            <a:prstGeom prst="rect">
              <a:avLst/>
            </a:prstGeom>
          </p:spPr>
        </p:pic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9236ADE6-6878-46F5-274C-5711623CE4CA}"/>
                </a:ext>
              </a:extLst>
            </p:cNvPr>
            <p:cNvSpPr/>
            <p:nvPr/>
          </p:nvSpPr>
          <p:spPr>
            <a:xfrm>
              <a:off x="5372100" y="1634778"/>
              <a:ext cx="469900" cy="3937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97E1CE-BCFB-F291-A82D-03C4E4E3E428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C1092-FA3C-CC67-B8A3-33A787E97ECD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29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C2A8F-9C1F-1412-B5C2-1B71545EE0E4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выборки данных</a:t>
            </a:r>
          </a:p>
        </p:txBody>
      </p:sp>
    </p:spTree>
    <p:extLst>
      <p:ext uri="{BB962C8B-B14F-4D97-AF65-F5344CB8AC3E}">
        <p14:creationId xmlns:p14="http://schemas.microsoft.com/office/powerpoint/2010/main" val="3756627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466D2-0545-3BFF-5E38-E88227A33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0A9F3E-CADF-6C0F-EA02-706ED3D8FA47}"/>
              </a:ext>
            </a:extLst>
          </p:cNvPr>
          <p:cNvSpPr txBox="1"/>
          <p:nvPr/>
        </p:nvSpPr>
        <p:spPr>
          <a:xfrm>
            <a:off x="8239760" y="1257381"/>
            <a:ext cx="395224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лесной пожар;</a:t>
            </a:r>
          </a:p>
          <a:p>
            <a:pPr>
              <a:spcBef>
                <a:spcPts val="1200"/>
              </a:spcBef>
            </a:pP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2018 – 2023 год;</a:t>
            </a:r>
          </a:p>
          <a:p>
            <a:pPr>
              <a:spcBef>
                <a:spcPts val="1200"/>
              </a:spcBef>
            </a:pP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географическое распределение: Россия (Сибирь) и Канада;</a:t>
            </a:r>
            <a:endParaRPr lang="ru-RU" sz="20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проводился независимо по каждым суткам горения;</a:t>
            </a:r>
          </a:p>
          <a:p>
            <a:pPr>
              <a:spcBef>
                <a:spcPts val="1200"/>
              </a:spcBef>
            </a:pP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размеры границы </a:t>
            </a:r>
            <a:r>
              <a:rPr 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="1" i="1" baseline="-25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aseline="-25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180 до 352 узлов</a:t>
            </a:r>
            <a:endParaRPr lang="en-US" sz="2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50880A4-4FA8-1558-991F-7A07ACD85EBC}"/>
              </a:ext>
            </a:extLst>
          </p:cNvPr>
          <p:cNvGrpSpPr/>
          <p:nvPr/>
        </p:nvGrpSpPr>
        <p:grpSpPr>
          <a:xfrm>
            <a:off x="8976596" y="4720962"/>
            <a:ext cx="2713928" cy="1674282"/>
            <a:chOff x="8835193" y="4944974"/>
            <a:chExt cx="2713928" cy="167428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A8FDBC7-3B92-8B56-CF9B-202D1D32E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3195" y="4944974"/>
              <a:ext cx="2035926" cy="135134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F67BEDB-3C6A-5F32-5726-CE4D58922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4888" y="5029167"/>
              <a:ext cx="2035926" cy="135134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75FA26D-E44F-61C2-0456-1D03756F0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7402" y="5111818"/>
              <a:ext cx="2035926" cy="135134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0B5047-289D-414A-F490-09246E846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3500" y="5183717"/>
              <a:ext cx="2035926" cy="135134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C4ED8019-FA6B-AB8E-652C-BB97C8457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5193" y="5267910"/>
              <a:ext cx="2035926" cy="1351346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BC4F79-A4E9-FCEB-1283-9DAB9BE17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7" y="523967"/>
            <a:ext cx="8050945" cy="573936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D08528A-55B3-465F-1BDD-FAC9FBA756F5}"/>
              </a:ext>
            </a:extLst>
          </p:cNvPr>
          <p:cNvCxnSpPr>
            <a:cxnSpLocks/>
          </p:cNvCxnSpPr>
          <p:nvPr/>
        </p:nvCxnSpPr>
        <p:spPr>
          <a:xfrm>
            <a:off x="1106552" y="1735190"/>
            <a:ext cx="6267702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0079366-802E-DDC1-D64E-E1579388A41B}"/>
              </a:ext>
            </a:extLst>
          </p:cNvPr>
          <p:cNvSpPr txBox="1"/>
          <p:nvPr/>
        </p:nvSpPr>
        <p:spPr>
          <a:xfrm>
            <a:off x="6368414" y="1365858"/>
            <a:ext cx="100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GFED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CB6D9D-A526-9FC5-68E8-DD619E1740A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1A804B-52B6-8D70-D6E5-3A55188052D7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30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AFAEFD-625C-46A5-A05C-F92F815DC9D6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Объединенная статистика по всем пожарам и интервалам горения</a:t>
            </a:r>
          </a:p>
        </p:txBody>
      </p:sp>
    </p:spTree>
    <p:extLst>
      <p:ext uri="{BB962C8B-B14F-4D97-AF65-F5344CB8AC3E}">
        <p14:creationId xmlns:p14="http://schemas.microsoft.com/office/powerpoint/2010/main" val="1541053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59084-EAB7-0E5C-F01B-DFBA69A84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B1B176-FA2F-5452-1F0D-B8B4730D1A1E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FB331C-49F7-2459-847E-129031E85744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31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A3E14-D393-4E38-2591-D34D52C18363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Оценка выбросов угарного газа крупными лесными пожарами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A34AD9-8F29-DD54-3C1D-C930D5618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43" y="587342"/>
            <a:ext cx="5814657" cy="57756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FFC0C0-A284-BB2E-1FAC-C6D398CE000F}"/>
              </a:ext>
            </a:extLst>
          </p:cNvPr>
          <p:cNvSpPr txBox="1"/>
          <p:nvPr/>
        </p:nvSpPr>
        <p:spPr>
          <a:xfrm>
            <a:off x="6511967" y="4083068"/>
            <a:ext cx="5258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 интервал с 01.06.22 по 31.08.22:</a:t>
            </a:r>
          </a:p>
          <a:p>
            <a:pPr algn="ctr"/>
            <a:r>
              <a:rPr lang="ru-RU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накопленный выброс СО (оценка баланса)</a:t>
            </a:r>
          </a:p>
          <a:p>
            <a:pPr algn="ctr"/>
            <a:r>
              <a:rPr 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накопленная интенсивность горения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FRP</a:t>
            </a:r>
            <a:endParaRPr lang="ru-RU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D2055E-7C4B-710B-8CE3-7F90E51786E5}"/>
              </a:ext>
            </a:extLst>
          </p:cNvPr>
          <p:cNvSpPr txBox="1"/>
          <p:nvPr/>
        </p:nvSpPr>
        <p:spPr>
          <a:xfrm>
            <a:off x="6918960" y="5146791"/>
            <a:ext cx="48519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Выброс СО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20.07.22 по 27.08.22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GFED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совокупно – 2,42×10</a:t>
            </a:r>
            <a:r>
              <a:rPr lang="ru-RU" sz="2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кг;</a:t>
            </a:r>
          </a:p>
          <a:p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балансовой методике –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2,42×10</a:t>
            </a:r>
            <a:r>
              <a:rPr lang="ru-RU" sz="20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кг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E4CF32-3901-4394-D461-D198D2AFC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667" y="1203377"/>
            <a:ext cx="4781550" cy="2895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BEAD0F1-ADC2-53D8-42E4-4CE1A69EAE40}"/>
              </a:ext>
            </a:extLst>
          </p:cNvPr>
          <p:cNvSpPr txBox="1"/>
          <p:nvPr/>
        </p:nvSpPr>
        <p:spPr>
          <a:xfrm>
            <a:off x="6702876" y="955734"/>
            <a:ext cx="184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Выброс СО, </a:t>
            </a:r>
            <a:r>
              <a:rPr lang="ru-RU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endParaRPr lang="ru-RU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00B76B-B64C-E354-CD8D-C7C6E2833EC3}"/>
              </a:ext>
            </a:extLst>
          </p:cNvPr>
          <p:cNvSpPr txBox="1"/>
          <p:nvPr/>
        </p:nvSpPr>
        <p:spPr>
          <a:xfrm>
            <a:off x="9885680" y="927751"/>
            <a:ext cx="164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FRP</a:t>
            </a:r>
            <a:r>
              <a:rPr lang="ru-RU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МВт</a:t>
            </a: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B30B1E-F69D-A358-EFF3-C1D32B871FA4}"/>
              </a:ext>
            </a:extLst>
          </p:cNvPr>
          <p:cNvSpPr txBox="1"/>
          <p:nvPr/>
        </p:nvSpPr>
        <p:spPr>
          <a:xfrm>
            <a:off x="7139511" y="572887"/>
            <a:ext cx="4148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Пример по единичному пожару</a:t>
            </a:r>
          </a:p>
        </p:txBody>
      </p:sp>
    </p:spTree>
    <p:extLst>
      <p:ext uri="{BB962C8B-B14F-4D97-AF65-F5344CB8AC3E}">
        <p14:creationId xmlns:p14="http://schemas.microsoft.com/office/powerpoint/2010/main" val="3823433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36B30-2C3A-00FB-CDE5-781C8D195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2ACE78-6367-1757-3FE2-40C09075355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B85D0-FD22-4E0F-C483-839BBEBA5E94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32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04FB2E-7619-5196-3362-EC6D8A67309D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Связь меридионального переноса с изменением ледяного покрова Арктики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E9A90247-4B8A-B69D-B97E-783BA42B2B5E}"/>
              </a:ext>
            </a:extLst>
          </p:cNvPr>
          <p:cNvGrpSpPr>
            <a:grpSpLocks/>
          </p:cNvGrpSpPr>
          <p:nvPr/>
        </p:nvGrpSpPr>
        <p:grpSpPr bwMode="auto">
          <a:xfrm>
            <a:off x="7053262" y="4341813"/>
            <a:ext cx="3168650" cy="1266825"/>
            <a:chOff x="3651" y="2886"/>
            <a:chExt cx="1996" cy="798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293EE35D-9D98-7635-1F11-D161EDD81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" y="2886"/>
              <a:ext cx="1996" cy="79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Line 4">
              <a:extLst>
                <a:ext uri="{FF2B5EF4-FFF2-40B4-BE49-F238E27FC236}">
                  <a16:creationId xmlns:a16="http://schemas.microsoft.com/office/drawing/2014/main" id="{C6060FF7-E82B-1BD4-C093-1155A94A80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2" y="3010"/>
              <a:ext cx="181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CE467FE-3DFF-B4FC-F3E1-228CA4EBD3BB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1412875"/>
            <a:ext cx="5472113" cy="4543425"/>
            <a:chOff x="107950" y="1412875"/>
            <a:chExt cx="5472113" cy="4543425"/>
          </a:xfrm>
        </p:grpSpPr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F778356A-C00A-9612-483C-7016DC65D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1484313"/>
              <a:ext cx="5111750" cy="407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75DABEF6-8752-CAF1-7ACB-94B010B07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869281" y="3390106"/>
              <a:ext cx="43211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/>
                <a:t>Среднегодовая мощность потока, ПВт</a:t>
              </a: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15FBCB04-CD32-B10D-D61B-71424EC829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013" y="5589588"/>
              <a:ext cx="431958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/>
                <a:t>Год</a:t>
              </a:r>
            </a:p>
          </p:txBody>
        </p:sp>
        <p:sp>
          <p:nvSpPr>
            <p:cNvPr id="22" name="Line 15">
              <a:extLst>
                <a:ext uri="{FF2B5EF4-FFF2-40B4-BE49-F238E27FC236}">
                  <a16:creationId xmlns:a16="http://schemas.microsoft.com/office/drawing/2014/main" id="{4AD73874-BA8E-BC6C-0340-584FB35F7B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6625" y="1836738"/>
              <a:ext cx="0" cy="35290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5C36E75B-AFB2-0EB5-05F2-31A52102D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2238" y="4605338"/>
              <a:ext cx="0" cy="720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24" name="Text Box 19">
              <a:extLst>
                <a:ext uri="{FF2B5EF4-FFF2-40B4-BE49-F238E27FC236}">
                  <a16:creationId xmlns:a16="http://schemas.microsoft.com/office/drawing/2014/main" id="{72201A5E-3FF4-18C2-A211-6121D5D7E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7900" y="1412875"/>
              <a:ext cx="64928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b="1"/>
                <a:t>МО</a:t>
              </a:r>
            </a:p>
          </p:txBody>
        </p:sp>
        <p:sp>
          <p:nvSpPr>
            <p:cNvPr id="25" name="Text Box 20">
              <a:extLst>
                <a:ext uri="{FF2B5EF4-FFF2-40B4-BE49-F238E27FC236}">
                  <a16:creationId xmlns:a16="http://schemas.microsoft.com/office/drawing/2014/main" id="{D3894E52-A648-B83E-F40A-DD19A9FE60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9338" y="3789363"/>
              <a:ext cx="649287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b="1">
                  <a:solidFill>
                    <a:srgbClr val="0000FF"/>
                  </a:solidFill>
                </a:rPr>
                <a:t>АО</a:t>
              </a:r>
            </a:p>
          </p:txBody>
        </p:sp>
        <p:sp>
          <p:nvSpPr>
            <p:cNvPr id="26" name="Text Box 21">
              <a:extLst>
                <a:ext uri="{FF2B5EF4-FFF2-40B4-BE49-F238E27FC236}">
                  <a16:creationId xmlns:a16="http://schemas.microsoft.com/office/drawing/2014/main" id="{6086F0B2-0A77-E632-B894-96512459CC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7900" y="2997200"/>
              <a:ext cx="649288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b="1">
                  <a:solidFill>
                    <a:srgbClr val="FF0000"/>
                  </a:solidFill>
                </a:rPr>
                <a:t>ТО</a:t>
              </a: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B573D324-9CA6-1A38-F9A5-A3A6541D1BD5}"/>
              </a:ext>
            </a:extLst>
          </p:cNvPr>
          <p:cNvGrpSpPr/>
          <p:nvPr/>
        </p:nvGrpSpPr>
        <p:grpSpPr>
          <a:xfrm>
            <a:off x="5833745" y="537131"/>
            <a:ext cx="3778250" cy="3176587"/>
            <a:chOff x="5365750" y="547688"/>
            <a:chExt cx="3778250" cy="3176587"/>
          </a:xfrm>
        </p:grpSpPr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17F54AA5-D9A9-367D-1721-E22ECDD644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4072732" y="1840706"/>
              <a:ext cx="29527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dirty="0"/>
                <a:t>Удельная мощность, Вт</a:t>
              </a:r>
              <a:r>
                <a:rPr lang="en-US" altLang="ru-RU" dirty="0"/>
                <a:t>/</a:t>
              </a:r>
              <a:r>
                <a:rPr lang="ru-RU" altLang="ru-RU" dirty="0"/>
                <a:t>м</a:t>
              </a: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1B43C21A-9CF9-F507-78D5-5B7553F69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3357563"/>
              <a:ext cx="3276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/>
                <a:t>Год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144DE3-DC45-A409-E10B-302DC49F5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25" y="620713"/>
              <a:ext cx="3384550" cy="275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ne 17">
              <a:extLst>
                <a:ext uri="{FF2B5EF4-FFF2-40B4-BE49-F238E27FC236}">
                  <a16:creationId xmlns:a16="http://schemas.microsoft.com/office/drawing/2014/main" id="{D1BC3219-8E84-FD1B-24C2-4F7D8C07C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3500" y="908050"/>
              <a:ext cx="0" cy="2233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D869522A-D67F-0495-1EA5-9021DBDBFE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96238" y="2620963"/>
              <a:ext cx="0" cy="5762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27" name="Text Box 22">
              <a:extLst>
                <a:ext uri="{FF2B5EF4-FFF2-40B4-BE49-F238E27FC236}">
                  <a16:creationId xmlns:a16="http://schemas.microsoft.com/office/drawing/2014/main" id="{522DB63A-24F4-8DEA-CA95-1D6AB07E7F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300" y="1484313"/>
              <a:ext cx="6477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1600"/>
                <a:t>МО</a:t>
              </a:r>
            </a:p>
          </p:txBody>
        </p:sp>
        <p:sp>
          <p:nvSpPr>
            <p:cNvPr id="28" name="Text Box 23">
              <a:extLst>
                <a:ext uri="{FF2B5EF4-FFF2-40B4-BE49-F238E27FC236}">
                  <a16:creationId xmlns:a16="http://schemas.microsoft.com/office/drawing/2014/main" id="{CAE0A6F4-D1AB-4CEE-B6EC-02378AC109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300" y="692150"/>
              <a:ext cx="6477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1600">
                  <a:solidFill>
                    <a:srgbClr val="0000FF"/>
                  </a:solidFill>
                </a:rPr>
                <a:t>АО</a:t>
              </a:r>
            </a:p>
          </p:txBody>
        </p:sp>
        <p:sp>
          <p:nvSpPr>
            <p:cNvPr id="29" name="Text Box 24">
              <a:extLst>
                <a:ext uri="{FF2B5EF4-FFF2-40B4-BE49-F238E27FC236}">
                  <a16:creationId xmlns:a16="http://schemas.microsoft.com/office/drawing/2014/main" id="{6F643E86-6247-F3C7-4047-9E3F0F5AE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300" y="1268413"/>
              <a:ext cx="6477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1600">
                  <a:solidFill>
                    <a:srgbClr val="FF0000"/>
                  </a:solidFill>
                </a:rPr>
                <a:t>ТО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EF0AA31-29CA-EC28-6780-6D269AC25915}"/>
              </a:ext>
            </a:extLst>
          </p:cNvPr>
          <p:cNvGrpSpPr>
            <a:grpSpLocks/>
          </p:cNvGrpSpPr>
          <p:nvPr/>
        </p:nvGrpSpPr>
        <p:grpSpPr bwMode="auto">
          <a:xfrm>
            <a:off x="690564" y="3713718"/>
            <a:ext cx="6119812" cy="2733675"/>
            <a:chOff x="690564" y="4035684"/>
            <a:chExt cx="6120000" cy="2732967"/>
          </a:xfrm>
        </p:grpSpPr>
        <p:pic>
          <p:nvPicPr>
            <p:cNvPr id="31" name="Picture 27" descr="Gr_Ice">
              <a:extLst>
                <a:ext uri="{FF2B5EF4-FFF2-40B4-BE49-F238E27FC236}">
                  <a16:creationId xmlns:a16="http://schemas.microsoft.com/office/drawing/2014/main" id="{867427FD-134D-CEC5-F1D6-EB6E1D816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4" y="4035684"/>
              <a:ext cx="6120000" cy="2732967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2442A2E3-604C-68A9-7C8A-91FC10D96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1760" y="5229200"/>
              <a:ext cx="18282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/>
                <a:t>(</a:t>
              </a:r>
              <a:r>
                <a:rPr lang="en-US" altLang="ru-RU"/>
                <a:t>Tikhonov V.V.)</a:t>
              </a:r>
              <a:endParaRPr lang="ru-RU" altLang="ru-RU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1DAD7D2-A9FE-E472-8662-86002BDE2421}"/>
              </a:ext>
            </a:extLst>
          </p:cNvPr>
          <p:cNvGrpSpPr>
            <a:grpSpLocks/>
          </p:cNvGrpSpPr>
          <p:nvPr/>
        </p:nvGrpSpPr>
        <p:grpSpPr bwMode="auto">
          <a:xfrm>
            <a:off x="1976140" y="1506299"/>
            <a:ext cx="4272259" cy="4515089"/>
            <a:chOff x="1990429" y="1793298"/>
            <a:chExt cx="4272259" cy="4516022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875458F4-766B-4394-8005-3AB99BB4941A}"/>
                </a:ext>
              </a:extLst>
            </p:cNvPr>
            <p:cNvSpPr/>
            <p:nvPr/>
          </p:nvSpPr>
          <p:spPr>
            <a:xfrm>
              <a:off x="1990429" y="1793298"/>
              <a:ext cx="2263775" cy="202448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8B71DCE2-890C-5A43-3A44-7EBF87CDE306}"/>
                </a:ext>
              </a:extLst>
            </p:cNvPr>
            <p:cNvSpPr/>
            <p:nvPr/>
          </p:nvSpPr>
          <p:spPr>
            <a:xfrm>
              <a:off x="4787900" y="4778654"/>
              <a:ext cx="1474788" cy="149732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F445C018-1957-146B-1308-1812910B5FB2}"/>
                </a:ext>
              </a:extLst>
            </p:cNvPr>
            <p:cNvCxnSpPr/>
            <p:nvPr/>
          </p:nvCxnSpPr>
          <p:spPr>
            <a:xfrm>
              <a:off x="5867400" y="4724668"/>
              <a:ext cx="0" cy="158465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>
              <a:extLst>
                <a:ext uri="{FF2B5EF4-FFF2-40B4-BE49-F238E27FC236}">
                  <a16:creationId xmlns:a16="http://schemas.microsoft.com/office/drawing/2014/main" id="{D39CED20-8779-146F-E6DE-DF18A8FF13AD}"/>
                </a:ext>
              </a:extLst>
            </p:cNvPr>
            <p:cNvCxnSpPr>
              <a:cxnSpLocks/>
              <a:stCxn id="35" idx="0"/>
              <a:endCxn id="34" idx="5"/>
            </p:cNvCxnSpPr>
            <p:nvPr/>
          </p:nvCxnSpPr>
          <p:spPr>
            <a:xfrm flipH="1" flipV="1">
              <a:off x="3922682" y="3521301"/>
              <a:ext cx="1602612" cy="1257353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FC3D4E5-3B41-2C1E-BCC9-C87BA7356CFE}"/>
              </a:ext>
            </a:extLst>
          </p:cNvPr>
          <p:cNvSpPr txBox="1"/>
          <p:nvPr/>
        </p:nvSpPr>
        <p:spPr>
          <a:xfrm>
            <a:off x="1391920" y="849868"/>
            <a:ext cx="3629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Меридиональный поток скрытого тепла через высокоширотные границы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C33889-F99B-D7E8-C5AA-EA407992D206}"/>
              </a:ext>
            </a:extLst>
          </p:cNvPr>
          <p:cNvSpPr txBox="1"/>
          <p:nvPr/>
        </p:nvSpPr>
        <p:spPr>
          <a:xfrm>
            <a:off x="3765207" y="3913454"/>
            <a:ext cx="2570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Площадь морского льда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496042-F653-EE85-7FA3-05CD39CDCDA9}"/>
              </a:ext>
            </a:extLst>
          </p:cNvPr>
          <p:cNvSpPr txBox="1"/>
          <p:nvPr/>
        </p:nvSpPr>
        <p:spPr>
          <a:xfrm>
            <a:off x="7907655" y="3943945"/>
            <a:ext cx="1844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Граница 50</a:t>
            </a:r>
            <a:r>
              <a:rPr lang="en-US" dirty="0"/>
              <a:t>N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A33138-AD7D-EA98-E371-D06FD1C1B8DE}"/>
              </a:ext>
            </a:extLst>
          </p:cNvPr>
          <p:cNvSpPr txBox="1"/>
          <p:nvPr/>
        </p:nvSpPr>
        <p:spPr>
          <a:xfrm>
            <a:off x="9502456" y="1451134"/>
            <a:ext cx="202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(Мировой океан)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244F5D-E90D-8AB3-7CCE-56671C66B66D}"/>
              </a:ext>
            </a:extLst>
          </p:cNvPr>
          <p:cNvSpPr txBox="1"/>
          <p:nvPr/>
        </p:nvSpPr>
        <p:spPr>
          <a:xfrm>
            <a:off x="9500711" y="1236603"/>
            <a:ext cx="2025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(Тихий океан)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BB914CD-355B-A562-55D4-91F40255A4D1}"/>
              </a:ext>
            </a:extLst>
          </p:cNvPr>
          <p:cNvSpPr txBox="1"/>
          <p:nvPr/>
        </p:nvSpPr>
        <p:spPr>
          <a:xfrm>
            <a:off x="9479120" y="667345"/>
            <a:ext cx="252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(Атлантический океан)</a:t>
            </a:r>
          </a:p>
        </p:txBody>
      </p:sp>
    </p:spTree>
    <p:extLst>
      <p:ext uri="{BB962C8B-B14F-4D97-AF65-F5344CB8AC3E}">
        <p14:creationId xmlns:p14="http://schemas.microsoft.com/office/powerpoint/2010/main" val="271699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2.5E-6 -0.1423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AC0F6-3909-0E6A-5034-1233A8E69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608D5F-1112-E378-19F6-E5D069CCB164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168A6-9FE2-04DD-DDB6-35047572F134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33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93EB57-B4DB-E069-61F1-F188FBA8A056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Связь меридионального переноса с изменением ледяного покрова Арктики</a:t>
            </a:r>
          </a:p>
        </p:txBody>
      </p:sp>
      <p:pic>
        <p:nvPicPr>
          <p:cNvPr id="4" name="图片 3" descr="55">
            <a:extLst>
              <a:ext uri="{FF2B5EF4-FFF2-40B4-BE49-F238E27FC236}">
                <a16:creationId xmlns:a16="http://schemas.microsoft.com/office/drawing/2014/main" id="{2B320A7B-82D9-42A1-37E3-83E5E5F7ED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3" t="3981" r="7292" b="9907"/>
          <a:stretch>
            <a:fillRect/>
          </a:stretch>
        </p:blipFill>
        <p:spPr>
          <a:xfrm>
            <a:off x="13335" y="3442330"/>
            <a:ext cx="4760595" cy="2573020"/>
          </a:xfrm>
          <a:prstGeom prst="rect">
            <a:avLst/>
          </a:prstGeom>
        </p:spPr>
      </p:pic>
      <p:pic>
        <p:nvPicPr>
          <p:cNvPr id="9" name="图片 5" descr="grl17035-fig-0004">
            <a:extLst>
              <a:ext uri="{FF2B5EF4-FFF2-40B4-BE49-F238E27FC236}">
                <a16:creationId xmlns:a16="http://schemas.microsoft.com/office/drawing/2014/main" id="{0CC387E8-B9E0-1422-6081-91ECF400B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081" y="1751238"/>
            <a:ext cx="2960529" cy="2435548"/>
          </a:xfrm>
          <a:prstGeom prst="rect">
            <a:avLst/>
          </a:prstGeom>
        </p:spPr>
      </p:pic>
      <p:pic>
        <p:nvPicPr>
          <p:cNvPr id="8" name="图片 3" descr="65 1">
            <a:extLst>
              <a:ext uri="{FF2B5EF4-FFF2-40B4-BE49-F238E27FC236}">
                <a16:creationId xmlns:a16="http://schemas.microsoft.com/office/drawing/2014/main" id="{48ED912B-5063-D669-964F-6AE748DBFA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08" t="3963" r="7240" b="9815"/>
          <a:stretch>
            <a:fillRect/>
          </a:stretch>
        </p:blipFill>
        <p:spPr>
          <a:xfrm>
            <a:off x="7587615" y="668655"/>
            <a:ext cx="4604385" cy="2550795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A35DB900-52FB-D38C-2D04-08C716B421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47" t="10295" r="7715" b="3475"/>
          <a:stretch>
            <a:fillRect/>
          </a:stretch>
        </p:blipFill>
        <p:spPr>
          <a:xfrm>
            <a:off x="7604760" y="3422015"/>
            <a:ext cx="4587240" cy="2580005"/>
          </a:xfrm>
          <a:prstGeom prst="rect">
            <a:avLst/>
          </a:prstGeom>
          <a:ln>
            <a:noFill/>
          </a:ln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3B341221-DD61-6710-B8F9-3784559ECE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64" t="8002" r="7535" b="5862"/>
          <a:stretch>
            <a:fillRect/>
          </a:stretch>
        </p:blipFill>
        <p:spPr>
          <a:xfrm>
            <a:off x="0" y="639440"/>
            <a:ext cx="4773930" cy="2684780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5FED19-74AC-6098-0EA7-8E991E2D6E5B}"/>
              </a:ext>
            </a:extLst>
          </p:cNvPr>
          <p:cNvSpPr txBox="1"/>
          <p:nvPr/>
        </p:nvSpPr>
        <p:spPr>
          <a:xfrm>
            <a:off x="4966335" y="5983788"/>
            <a:ext cx="2703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Цзя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С., 2024</a:t>
            </a:r>
          </a:p>
        </p:txBody>
      </p:sp>
    </p:spTree>
    <p:extLst>
      <p:ext uri="{BB962C8B-B14F-4D97-AF65-F5344CB8AC3E}">
        <p14:creationId xmlns:p14="http://schemas.microsoft.com/office/powerpoint/2010/main" val="1973342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78593-9971-5AF7-7581-F402FD09E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F84C9E-0799-DDA4-5D50-07D70853A0FE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3FA5A7-EC6A-E345-6ABC-B3EBCE96FA2E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34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8EA70-E1D3-68E4-18D7-BF204C111A75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Некоторые перспективные направления исследований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96DDD-E8BA-FBFD-A17A-93EC5D56F1C6}"/>
              </a:ext>
            </a:extLst>
          </p:cNvPr>
          <p:cNvSpPr txBox="1"/>
          <p:nvPr/>
        </p:nvSpPr>
        <p:spPr>
          <a:xfrm>
            <a:off x="0" y="1423929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Развитие и уточнение алгоритмов оптического потока (заполнение пропусков данных, детектирование и фильтрация артефактов решения, совершенствование поиска соответствий);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Переход к полярным проекциям для исследования высоких широт, в идеале – переход к расчетам на сфере с учетом реальной геометрии сканирования спутниковых приборов;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Трехмерная динамика?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Расширение объектов исследования: атмосферные реки, муссоны, высокоширотная атмосферная циркуляция, …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Развитие балансовой методики, повышение точности балансовых оценок применительно к задачам гидрологического баланса регионов и обмена веществом между атмосферой и подстилающей поверхностью;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Сопоставление с атмосферными моделями; усвоение в атмосферных моделях – открыты для обсуждения возможного 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1832656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3393C-14F9-3625-252A-D0BFDBFE0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3C07FE-C4D4-4490-8BA4-679DE6855600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4F8DC-24E2-5743-D443-204A932C82E4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35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AE5A0F-5B76-6FBC-FD46-F17FDBA94174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Избранные публикации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275910-9DD8-7548-C423-3A86F9E24600}"/>
              </a:ext>
            </a:extLst>
          </p:cNvPr>
          <p:cNvSpPr txBox="1"/>
          <p:nvPr/>
        </p:nvSpPr>
        <p:spPr>
          <a:xfrm>
            <a:off x="0" y="535136"/>
            <a:ext cx="12192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Ермаков Д.М.,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Чернушич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А.П., Шарков Е.А., Шрамков Я.Н.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Возможности построения краткосрочных глобальных радиотепловых изображений системы океан-атмосфера на базе программной платформы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Stream Handler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// Современные проблемы дистанционного зондирования Земли из космоса. 2011. Т. 8. №3. С. 9–16.</a:t>
            </a:r>
          </a:p>
          <a:p>
            <a:pPr marL="342900" indent="-342900">
              <a:buAutoNum type="arabicPeriod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Ermakov D.M.,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Sharkov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E.A.,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Chernushich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A.P.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Satellite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radiothermovision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atmospheric mesoscale processes: case study of tropical cyclones // The International Archives of the Photogrammetry, Remote Sensing and Spatial Information Sciences – ISPRS Archives.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179 – 186.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:10.5194/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isprsarchives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-7-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3-179-2015.</a:t>
            </a:r>
          </a:p>
          <a:p>
            <a:pPr marL="342900" indent="-3429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 Д.М., Шарков Е.А.,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Чернушич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точности интерполяционной схемы спутникового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радиотепловидения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Современные проблемы дистанционного зондирования Земли из космоса. 2015. Т. 12. №2. С. 77-88.</a:t>
            </a:r>
          </a:p>
          <a:p>
            <a:pPr marL="342900" indent="-3429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 Д.М., Шарков Е.А.,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Чернушич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Мультисенсорный алгоритм спутникового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радиотепловидения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Исследование Земли из космоса. 2016. №3. С. 37-46.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10.7868/S0205961416030040.</a:t>
            </a:r>
          </a:p>
          <a:p>
            <a:pPr marL="342900" indent="-3429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 Д.М.,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Чернушич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А.П., Шарков Е.А.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Геопортал спутникового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радиотепловидения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данные, сервисы, перспективы развития // Современные проблемы дистанционного зондирования Земли из космоса. 2016. Т. 13. №3. С. 46-57.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10.21046/2070-7401-2016-13-3-46-57.</a:t>
            </a:r>
          </a:p>
          <a:p>
            <a:pPr marL="342900" indent="-342900">
              <a:buAutoNum type="arabicPeriod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 Д.М., Шарков Е.А.,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Чернушич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Циркуляция скрытого тепла в атмосфере Земли: анализ 15 лет радиотепловых спутниковых измерений // Современные проблемы дистанционного зондирования Земли из космоса. 2017. Т. 14. № 6. С. 9-27.</a:t>
            </a:r>
          </a:p>
          <a:p>
            <a:pPr marL="342900" indent="-342900">
              <a:buAutoNum type="arabicPeriod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Ermakov D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Sharkov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Chernushich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radiothermovision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of the evolution of a system of interacting typhoons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Izvestiya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Atmospheric and Oceanic Physics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2017.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53.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945–954. DOI: 10.1134/S0001433817090110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Ermakov D.M.,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Sharkov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E.A.,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Chernushich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A.P.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Satellite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radiothermovision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synoptic and climatically significant scales // Izvestiya, Atmospheric and Oceanic Physics.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53.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973–978. DOI: 10.1134/S0001433817090109.</a:t>
            </a:r>
          </a:p>
        </p:txBody>
      </p:sp>
    </p:spTree>
    <p:extLst>
      <p:ext uri="{BB962C8B-B14F-4D97-AF65-F5344CB8AC3E}">
        <p14:creationId xmlns:p14="http://schemas.microsoft.com/office/powerpoint/2010/main" val="3446997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195A8-EC16-2D13-8F76-FDCAA6E0D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337F43-D832-CB7E-2D0C-FE6E08D547CA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7C75C-6D1B-5AF7-7BBA-167486781517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36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157DA8-68F5-FB28-CEB3-638F56FACD29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Избранные публикации (продолжение)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5C3388-F4A2-CE7C-A368-B2FBE781709E}"/>
              </a:ext>
            </a:extLst>
          </p:cNvPr>
          <p:cNvSpPr txBox="1"/>
          <p:nvPr/>
        </p:nvSpPr>
        <p:spPr>
          <a:xfrm>
            <a:off x="0" y="520511"/>
            <a:ext cx="12192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Ermakov D.M.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Global Circulation of Latent Heat in the Earth’s Atmosphere According to Data from Satellite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Radiothermovision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// Izvestiya, Atmospheric and Oceanic Physics, 2018, V. 54, N. 9, p. 1223-1243.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10.1134/S000143381809013X (</a:t>
            </a:r>
            <a:r>
              <a:rPr lang="en-US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http://link.springer.com/article/10.1134/S000143381809013X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9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Ermakov D.M.,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Sharkov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E.A.,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Chernushich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A.P.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Evaluation of tropospheric latent heat advective fluxes over the ocean by the animated analysis of satellite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radiothermal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remote data // Izvestiya, Atmospheric and Oceanic Physics, 2019, Vol. 55, No. 9, pp. 1125 –1132.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10.1134/S0001433819090160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Ermakov D.M.,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Sharkov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E.A.,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Chernushich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A.P.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Role of tropospheric latent heat advective fluxes in the intensification of tropical cyclones // Izvestiya, Atmospheric and Oceanic Physics, 2019, Vol. 55, No. 9, pp. 1254 – 1265.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10.1134/S0001433819090172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Ermakov D., Kuzmin A.,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Pashinov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Sterlyadkin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Chernushich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Sharkov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Comparison of vertically integrated fluxes of atmospheric water vapor according to satellite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radiothermovision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radiosondes, and reanalysis // Remote Sensing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2021, 13, 1639.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https://doi.org/10.3390/rs13091639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Ermakov D.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Satellite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radiothermovision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atmospheric processes: method and applications. Springer, Cham, 2021. 199 + XXVII p.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https://doi.org/10.1007/978-3-030-57085-9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9"/>
            </a:pP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Стерлядкин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В.В., Ермаков Д.М., Кузьмин А.В., Пашинов Е.В.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Предсказание наводнений на крупных реках по радиометрическим микроволновым измерениям из космоса. Возможно ли это? // Современные проблемы дистанционного зондирования Земли из космоса. 2022. Т. 19. № 5,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40 - 52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10.21046/2070-7401-2022-19-5-40-52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 Д.М., Пашинов Е.В., Кузьмин А.В.,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Втюрин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С.А.,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Чернушич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А.П.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Концепция расчета элементов регионального гидрологического баланса с использованием спутникового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радиотепловидения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Гидрометеорология и экология.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 № 72.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470–492.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10.33933/2713-3001-2023-72-470-492.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https://notes.rshu.ru/wp-content/uploads/2023/10/maket-72_v4-70-92.pdf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96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63D37-2355-C7B5-C991-E351C4962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D878CCB-ECD4-6D3B-943C-23CED1375D65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033C5-42FA-B585-BA1C-45F32C9C232E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37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594898-93ED-1283-D2D1-A39368FCA9C9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Избранные публикации (окончание)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C089D-1C37-7AEF-ECA7-CB1E59783734}"/>
              </a:ext>
            </a:extLst>
          </p:cNvPr>
          <p:cNvSpPr txBox="1"/>
          <p:nvPr/>
        </p:nvSpPr>
        <p:spPr>
          <a:xfrm>
            <a:off x="0" y="662077"/>
            <a:ext cx="1219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16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Пашинов Е.В.,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Втюрин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С.А., Ермаков Д.М., Садовский И.Н.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Отработка методики балансовых расчётов выбросов парниковых газов по данным спутникового мониторинга на примере крупных лесных пожаров // Современные проблемы дистанционного зондирования Земли из космоса. 2023. Т. 20. №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DOI: 10.21046/2070-7401-2023-20-6-313-325.</a:t>
            </a:r>
          </a:p>
          <a:p>
            <a:pPr marL="342900" indent="-342900">
              <a:buFont typeface="+mj-lt"/>
              <a:buAutoNum type="arabicPeriod" startAt="16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 А.В., Ермаков Д.М.,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Суровяткина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Е.Д., Пашинов Е.В.,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Втюрин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Исследование летнего индийского муссона в поле интегрального влагосодержания атмосферы по данным спутниковых микроволновых радиометров // Современные проблемы дистанционного зондирования Земли из космоса.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21. №3.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292–306. DOI: 10.21046/2070-7401-2024-21-3-292-306.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http://d33.infospace.ru/jr_d33/2024v21n3/292-306.pdf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 startAt="16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 Д.М., Пашинов Е.В., Лозин Д.В.,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Лупян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Е.А.,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Втюрин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С.А.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Погрешность расчёта выбросов угарного газа от крупных лесных пожаров по балансовой методике на основе данных спутникового мониторинга // Современные проблемы дистанционного зондирования Земли из космоса. 2024. Т. 21. №6. С. 143–155. DOI: 10.21046/2070-7401-2024-21-6-143-155.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37C9F-303D-CCBD-6EB7-81A437707667}"/>
              </a:ext>
            </a:extLst>
          </p:cNvPr>
          <p:cNvSpPr txBox="1"/>
          <p:nvPr/>
        </p:nvSpPr>
        <p:spPr>
          <a:xfrm>
            <a:off x="0" y="4498702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Ермаков Дмитрий Михайлович,</a:t>
            </a:r>
          </a:p>
          <a:p>
            <a:pPr algn="ctr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в.н.с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., зав отделом «Исследования Земли из космоса» ИКИ РАН,</a:t>
            </a:r>
          </a:p>
          <a:p>
            <a:pPr algn="ctr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в.н.с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ФИРЭ им. В.А. Котельникова РАН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d.m.ermakov@cosmos.ru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089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7B61A-A906-F94F-3CDD-79B1654E5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B63C5E-C0DF-466A-3243-D1EE2315B253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CA08C-2D7A-568A-DE30-76298B349387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i</a:t>
            </a:r>
            <a:r>
              <a:rPr lang="en-US" dirty="0"/>
              <a:t>/vi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E9BF12-42AD-9F3D-2E4D-D97599C9D891}"/>
              </a:ext>
            </a:extLst>
          </p:cNvPr>
          <p:cNvSpPr txBox="1"/>
          <p:nvPr/>
        </p:nvSpPr>
        <p:spPr>
          <a:xfrm>
            <a:off x="203201" y="723208"/>
            <a:ext cx="1198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Выборка совмещённых спутниковых и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подспутниковых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измерений з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2020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год.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Подспутниковые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измерения – реанализ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ECMWF Era5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Совмещение по времени в пределах ±15 мин. Всего – 8 млн случайных измерений за год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каждого спутника.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Случайное разбиение на обучающую и тестовую выборки. Обучающая – 5 млн измерений, тестовая – 3 млн измерений.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Нейросеть – прямого распространения с одним скрытым слоем.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B0A180-9730-02EC-6D77-B5D72A336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3149966"/>
            <a:ext cx="7327173" cy="28509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13C3E1-38D1-124F-1713-5C20592E1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689" y="3222538"/>
            <a:ext cx="3616151" cy="270579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3D565A-5875-D203-F533-E892047185CC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интегрального влагосодержания над сушей по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SSMIS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521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54692-22FB-BE47-1C40-928A402F5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72D8F6-9A34-2D45-0496-65B7B24F7F6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3219FA-11D4-9A47-35FF-437AF989CFF3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3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A291AF-D585-A09F-A7F9-D1A1D8B4B00B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Постановка задачи в терминах дистанционного зондирования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4410396F-CCD9-3994-AEDB-CCAC16906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275"/>
            <a:ext cx="1219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2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Задача СВЧ-радиометрического зондирования Земли – получение геофизической информации о состоянии исследуемых объектов по измерениям характеристик их микроволнового излучения</a:t>
            </a:r>
          </a:p>
        </p:txBody>
      </p:sp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CFD5A129-9626-C55E-62EC-CDAA14CDD4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205194"/>
              </p:ext>
            </p:extLst>
          </p:nvPr>
        </p:nvGraphicFramePr>
        <p:xfrm>
          <a:off x="2857923" y="1339711"/>
          <a:ext cx="389466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20680" imgH="482400" progId="Equation.DSMT4">
                  <p:embed/>
                </p:oleObj>
              </mc:Choice>
              <mc:Fallback>
                <p:oleObj name="Equation" r:id="rId2" imgW="2920680" imgH="482400" progId="Equation.DSMT4">
                  <p:embed/>
                  <p:pic>
                    <p:nvPicPr>
                      <p:cNvPr id="132104" name="Object 8">
                        <a:extLst>
                          <a:ext uri="{FF2B5EF4-FFF2-40B4-BE49-F238E27FC236}">
                            <a16:creationId xmlns:a16="http://schemas.microsoft.com/office/drawing/2014/main" id="{7001D338-BCFE-B04E-1C09-B61DA1EA50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923" y="1339711"/>
                        <a:ext cx="3894667" cy="482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19125F79-4C6A-E5F1-2056-40E0946D23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49363"/>
              </p:ext>
            </p:extLst>
          </p:nvPr>
        </p:nvGraphicFramePr>
        <p:xfrm>
          <a:off x="7278688" y="1379398"/>
          <a:ext cx="13970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080" imgH="317160" progId="Equation.DSMT4">
                  <p:embed/>
                </p:oleObj>
              </mc:Choice>
              <mc:Fallback>
                <p:oleObj name="Equation" r:id="rId4" imgW="1054080" imgH="317160" progId="Equation.DSMT4">
                  <p:embed/>
                  <p:pic>
                    <p:nvPicPr>
                      <p:cNvPr id="132103" name="Object 7">
                        <a:extLst>
                          <a:ext uri="{FF2B5EF4-FFF2-40B4-BE49-F238E27FC236}">
                            <a16:creationId xmlns:a16="http://schemas.microsoft.com/office/drawing/2014/main" id="{A357CB31-2BEA-3CF9-96DC-62E3B4839B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8688" y="1379398"/>
                        <a:ext cx="1397000" cy="317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1">
            <a:extLst>
              <a:ext uri="{FF2B5EF4-FFF2-40B4-BE49-F238E27FC236}">
                <a16:creationId xmlns:a16="http://schemas.microsoft.com/office/drawing/2014/main" id="{28E6FFB5-01D2-6708-DACB-5E0628E93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050" y="1379398"/>
            <a:ext cx="34184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350A368-5E21-51E3-DB86-BF350A976775}"/>
              </a:ext>
            </a:extLst>
          </p:cNvPr>
          <p:cNvGrpSpPr/>
          <p:nvPr/>
        </p:nvGrpSpPr>
        <p:grpSpPr>
          <a:xfrm>
            <a:off x="100541" y="1831905"/>
            <a:ext cx="9542465" cy="469901"/>
            <a:chOff x="100541" y="1831905"/>
            <a:chExt cx="9542465" cy="469901"/>
          </a:xfrm>
        </p:grpSpPr>
        <p:graphicFrame>
          <p:nvGraphicFramePr>
            <p:cNvPr id="9" name="Object 14">
              <a:extLst>
                <a:ext uri="{FF2B5EF4-FFF2-40B4-BE49-F238E27FC236}">
                  <a16:creationId xmlns:a16="http://schemas.microsoft.com/office/drawing/2014/main" id="{A6083641-48D0-D744-292E-59DA8286486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1147763"/>
                </p:ext>
              </p:extLst>
            </p:nvPr>
          </p:nvGraphicFramePr>
          <p:xfrm>
            <a:off x="100541" y="1858099"/>
            <a:ext cx="465667" cy="425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55320" imgH="431640" progId="Equation.DSMT4">
                    <p:embed/>
                  </p:oleObj>
                </mc:Choice>
                <mc:Fallback>
                  <p:oleObj name="Equation" r:id="rId6" imgW="355320" imgH="431640" progId="Equation.DSMT4">
                    <p:embed/>
                    <p:pic>
                      <p:nvPicPr>
                        <p:cNvPr id="132110" name="Object 14">
                          <a:extLst>
                            <a:ext uri="{FF2B5EF4-FFF2-40B4-BE49-F238E27FC236}">
                              <a16:creationId xmlns:a16="http://schemas.microsoft.com/office/drawing/2014/main" id="{FA94F228-0CD3-A382-28FF-6FA6F51C653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541" y="1858099"/>
                          <a:ext cx="465667" cy="425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13">
              <a:extLst>
                <a:ext uri="{FF2B5EF4-FFF2-40B4-BE49-F238E27FC236}">
                  <a16:creationId xmlns:a16="http://schemas.microsoft.com/office/drawing/2014/main" id="{4D6C71C5-ABC2-6BC1-6F63-24F5D75A6CF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5902245"/>
                </p:ext>
              </p:extLst>
            </p:nvPr>
          </p:nvGraphicFramePr>
          <p:xfrm>
            <a:off x="2411412" y="1831906"/>
            <a:ext cx="423333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17160" imgH="469800" progId="Equation.DSMT4">
                    <p:embed/>
                  </p:oleObj>
                </mc:Choice>
                <mc:Fallback>
                  <p:oleObj name="Equation" r:id="rId8" imgW="317160" imgH="469800" progId="Equation.DSMT4">
                    <p:embed/>
                    <p:pic>
                      <p:nvPicPr>
                        <p:cNvPr id="132109" name="Object 13">
                          <a:extLst>
                            <a:ext uri="{FF2B5EF4-FFF2-40B4-BE49-F238E27FC236}">
                              <a16:creationId xmlns:a16="http://schemas.microsoft.com/office/drawing/2014/main" id="{DF294636-C3C6-0E70-E9A0-494F25C7D89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11412" y="1831906"/>
                          <a:ext cx="423333" cy="4699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2">
              <a:extLst>
                <a:ext uri="{FF2B5EF4-FFF2-40B4-BE49-F238E27FC236}">
                  <a16:creationId xmlns:a16="http://schemas.microsoft.com/office/drawing/2014/main" id="{7F6EB0BA-AF81-6A09-A215-874F2A4495E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0448760"/>
                </p:ext>
              </p:extLst>
            </p:nvPr>
          </p:nvGraphicFramePr>
          <p:xfrm>
            <a:off x="7596187" y="1831906"/>
            <a:ext cx="321733" cy="425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41200" imgH="431640" progId="Equation.DSMT4">
                    <p:embed/>
                  </p:oleObj>
                </mc:Choice>
                <mc:Fallback>
                  <p:oleObj name="Equation" r:id="rId10" imgW="241200" imgH="431640" progId="Equation.DSMT4">
                    <p:embed/>
                    <p:pic>
                      <p:nvPicPr>
                        <p:cNvPr id="132108" name="Object 12">
                          <a:extLst>
                            <a:ext uri="{FF2B5EF4-FFF2-40B4-BE49-F238E27FC236}">
                              <a16:creationId xmlns:a16="http://schemas.microsoft.com/office/drawing/2014/main" id="{F09DA53A-ABFB-A5DC-28C8-EC9FEAD24BC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96187" y="1831906"/>
                          <a:ext cx="321733" cy="425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6">
              <a:extLst>
                <a:ext uri="{FF2B5EF4-FFF2-40B4-BE49-F238E27FC236}">
                  <a16:creationId xmlns:a16="http://schemas.microsoft.com/office/drawing/2014/main" id="{88857AB4-726B-3046-7572-6DD588E3F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466" y="1831905"/>
              <a:ext cx="1800224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ru-RU" altLang="ru-RU" sz="1400" dirty="0">
                  <a:cs typeface="Times New Roman" panose="02020603050405020304" pitchFamily="18" charset="0"/>
                </a:rPr>
                <a:t> </a:t>
              </a:r>
              <a:r>
                <a:rPr lang="ru-RU" alt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– измерения, </a:t>
              </a:r>
            </a:p>
          </p:txBody>
        </p:sp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C3F27749-428D-6DF9-2F0C-13FEC2444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3213" y="1831906"/>
              <a:ext cx="589703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ru-RU" alt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– искомые геофизические параметры, </a:t>
              </a:r>
            </a:p>
          </p:txBody>
        </p:sp>
        <p:sp>
          <p:nvSpPr>
            <p:cNvPr id="14" name="Rectangle 18">
              <a:extLst>
                <a:ext uri="{FF2B5EF4-FFF2-40B4-BE49-F238E27FC236}">
                  <a16:creationId xmlns:a16="http://schemas.microsoft.com/office/drawing/2014/main" id="{6DDB2520-D2DF-768E-0178-ADEC95EBF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4422" y="1831905"/>
              <a:ext cx="1788584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ru-RU" alt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– ошибки </a:t>
              </a:r>
            </a:p>
          </p:txBody>
        </p:sp>
      </p:grpSp>
      <p:sp>
        <p:nvSpPr>
          <p:cNvPr id="15" name="Text Box 19">
            <a:extLst>
              <a:ext uri="{FF2B5EF4-FFF2-40B4-BE49-F238E27FC236}">
                <a16:creationId xmlns:a16="http://schemas.microsoft.com/office/drawing/2014/main" id="{341A0D1E-2CB6-D545-CC11-14D8ABE25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4959" y="1239698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6E3656C6-221E-A78C-41E6-F54103E99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956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ru-RU"/>
          </a:p>
        </p:txBody>
      </p:sp>
      <p:graphicFrame>
        <p:nvGraphicFramePr>
          <p:cNvPr id="18" name="Object 21">
            <a:extLst>
              <a:ext uri="{FF2B5EF4-FFF2-40B4-BE49-F238E27FC236}">
                <a16:creationId xmlns:a16="http://schemas.microsoft.com/office/drawing/2014/main" id="{2F4184F4-8247-BF81-1E52-FAE5F07388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685202"/>
              </p:ext>
            </p:extLst>
          </p:nvPr>
        </p:nvGraphicFramePr>
        <p:xfrm>
          <a:off x="2929572" y="2423161"/>
          <a:ext cx="5545667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165560" imgH="482400" progId="Equation.DSMT4">
                  <p:embed/>
                </p:oleObj>
              </mc:Choice>
              <mc:Fallback>
                <p:oleObj name="Equation" r:id="rId12" imgW="4165560" imgH="482400" progId="Equation.DSMT4">
                  <p:embed/>
                  <p:pic>
                    <p:nvPicPr>
                      <p:cNvPr id="132117" name="Object 21">
                        <a:extLst>
                          <a:ext uri="{FF2B5EF4-FFF2-40B4-BE49-F238E27FC236}">
                            <a16:creationId xmlns:a16="http://schemas.microsoft.com/office/drawing/2014/main" id="{B963E464-A1B8-F090-B9C9-314E36331A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9572" y="2423161"/>
                        <a:ext cx="5545667" cy="482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23">
            <a:extLst>
              <a:ext uri="{FF2B5EF4-FFF2-40B4-BE49-F238E27FC236}">
                <a16:creationId xmlns:a16="http://schemas.microsoft.com/office/drawing/2014/main" id="{4B2A72A2-B6A6-31DC-2B0E-7569C2DFE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4959" y="2341528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graphicFrame>
        <p:nvGraphicFramePr>
          <p:cNvPr id="21" name="Object 24">
            <a:extLst>
              <a:ext uri="{FF2B5EF4-FFF2-40B4-BE49-F238E27FC236}">
                <a16:creationId xmlns:a16="http://schemas.microsoft.com/office/drawing/2014/main" id="{ABA68C88-4451-3CB3-6A51-CCBAD06013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183677"/>
              </p:ext>
            </p:extLst>
          </p:nvPr>
        </p:nvGraphicFramePr>
        <p:xfrm>
          <a:off x="123399" y="2949575"/>
          <a:ext cx="42333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17160" imgH="469800" progId="Equation.DSMT4">
                  <p:embed/>
                </p:oleObj>
              </mc:Choice>
              <mc:Fallback>
                <p:oleObj name="Equation" r:id="rId14" imgW="317160" imgH="469800" progId="Equation.DSMT4">
                  <p:embed/>
                  <p:pic>
                    <p:nvPicPr>
                      <p:cNvPr id="132120" name="Object 24">
                        <a:extLst>
                          <a:ext uri="{FF2B5EF4-FFF2-40B4-BE49-F238E27FC236}">
                            <a16:creationId xmlns:a16="http://schemas.microsoft.com/office/drawing/2014/main" id="{1781E92D-74BC-427A-D6A4-60C0DD9D0E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99" y="2949575"/>
                        <a:ext cx="423333" cy="469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6">
            <a:extLst>
              <a:ext uri="{FF2B5EF4-FFF2-40B4-BE49-F238E27FC236}">
                <a16:creationId xmlns:a16="http://schemas.microsoft.com/office/drawing/2014/main" id="{5F0D21D9-C5E5-430F-224B-8CC511D8E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787" y="2951162"/>
            <a:ext cx="1075266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оптимальные оценки значений геофизических параметров </a:t>
            </a:r>
          </a:p>
        </p:txBody>
      </p:sp>
      <p:graphicFrame>
        <p:nvGraphicFramePr>
          <p:cNvPr id="25" name="Object 23">
            <a:extLst>
              <a:ext uri="{FF2B5EF4-FFF2-40B4-BE49-F238E27FC236}">
                <a16:creationId xmlns:a16="http://schemas.microsoft.com/office/drawing/2014/main" id="{C8DBD662-B699-952C-3D33-37E11FCF5B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208629"/>
              </p:ext>
            </p:extLst>
          </p:nvPr>
        </p:nvGraphicFramePr>
        <p:xfrm>
          <a:off x="2801938" y="3895270"/>
          <a:ext cx="587375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867280" imgH="558720" progId="Equation.DSMT4">
                  <p:embed/>
                </p:oleObj>
              </mc:Choice>
              <mc:Fallback>
                <p:oleObj name="Equation" r:id="rId16" imgW="5867280" imgH="558720" progId="Equation.DSMT4">
                  <p:embed/>
                  <p:pic>
                    <p:nvPicPr>
                      <p:cNvPr id="133143" name="Object 23">
                        <a:extLst>
                          <a:ext uri="{FF2B5EF4-FFF2-40B4-BE49-F238E27FC236}">
                            <a16:creationId xmlns:a16="http://schemas.microsoft.com/office/drawing/2014/main" id="{7636723B-E8C9-B912-0B53-EB8D2D79F7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938" y="3895270"/>
                        <a:ext cx="587375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25">
            <a:extLst>
              <a:ext uri="{FF2B5EF4-FFF2-40B4-BE49-F238E27FC236}">
                <a16:creationId xmlns:a16="http://schemas.microsoft.com/office/drawing/2014/main" id="{6E442CB5-F0F0-D00E-601C-655DD45CF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0859" y="3954561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FEF82C-250C-D559-0259-7885414C8C72}"/>
              </a:ext>
            </a:extLst>
          </p:cNvPr>
          <p:cNvSpPr txBox="1"/>
          <p:nvPr/>
        </p:nvSpPr>
        <p:spPr>
          <a:xfrm>
            <a:off x="0" y="3419475"/>
            <a:ext cx="120686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Стандартный подход: независимые, «точечные» и «мгновенные» измерения:</a:t>
            </a:r>
          </a:p>
        </p:txBody>
      </p:sp>
      <p:graphicFrame>
        <p:nvGraphicFramePr>
          <p:cNvPr id="29" name="Object 27">
            <a:extLst>
              <a:ext uri="{FF2B5EF4-FFF2-40B4-BE49-F238E27FC236}">
                <a16:creationId xmlns:a16="http://schemas.microsoft.com/office/drawing/2014/main" id="{7A593C90-83A5-0117-C6B1-E1A3F66726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493650"/>
              </p:ext>
            </p:extLst>
          </p:nvPr>
        </p:nvGraphicFramePr>
        <p:xfrm>
          <a:off x="2801938" y="4869254"/>
          <a:ext cx="57975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790960" imgH="583920" progId="Equation.DSMT4">
                  <p:embed/>
                </p:oleObj>
              </mc:Choice>
              <mc:Fallback>
                <p:oleObj name="Equation" r:id="rId18" imgW="5790960" imgH="583920" progId="Equation.DSMT4">
                  <p:embed/>
                  <p:pic>
                    <p:nvPicPr>
                      <p:cNvPr id="133147" name="Object 27">
                        <a:extLst>
                          <a:ext uri="{FF2B5EF4-FFF2-40B4-BE49-F238E27FC236}">
                            <a16:creationId xmlns:a16="http://schemas.microsoft.com/office/drawing/2014/main" id="{ABC2011B-4921-66AD-58FC-BF56705351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1938" y="4869254"/>
                        <a:ext cx="5797550" cy="577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29">
            <a:extLst>
              <a:ext uri="{FF2B5EF4-FFF2-40B4-BE49-F238E27FC236}">
                <a16:creationId xmlns:a16="http://schemas.microsoft.com/office/drawing/2014/main" id="{4796089E-CAA4-AE55-C5D2-696E9B3FD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0859" y="4850373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A6D1F2-301E-F211-622C-2D72E808A09F}"/>
              </a:ext>
            </a:extLst>
          </p:cNvPr>
          <p:cNvSpPr txBox="1"/>
          <p:nvPr/>
        </p:nvSpPr>
        <p:spPr>
          <a:xfrm>
            <a:off x="-1" y="4469144"/>
            <a:ext cx="120686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Расширение стандартного подхода:</a:t>
            </a:r>
          </a:p>
        </p:txBody>
      </p:sp>
      <p:graphicFrame>
        <p:nvGraphicFramePr>
          <p:cNvPr id="32" name="Object 32">
            <a:extLst>
              <a:ext uri="{FF2B5EF4-FFF2-40B4-BE49-F238E27FC236}">
                <a16:creationId xmlns:a16="http://schemas.microsoft.com/office/drawing/2014/main" id="{31333A5D-2EEC-B26D-B381-4B3B0795D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6778933"/>
              </p:ext>
            </p:extLst>
          </p:nvPr>
        </p:nvGraphicFramePr>
        <p:xfrm>
          <a:off x="100541" y="5464660"/>
          <a:ext cx="33813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42720" imgH="317160" progId="Equation.DSMT4">
                  <p:embed/>
                </p:oleObj>
              </mc:Choice>
              <mc:Fallback>
                <p:oleObj name="Equation" r:id="rId20" imgW="342720" imgH="317160" progId="Equation.DSMT4">
                  <p:embed/>
                  <p:pic>
                    <p:nvPicPr>
                      <p:cNvPr id="133152" name="Object 32">
                        <a:extLst>
                          <a:ext uri="{FF2B5EF4-FFF2-40B4-BE49-F238E27FC236}">
                            <a16:creationId xmlns:a16="http://schemas.microsoft.com/office/drawing/2014/main" id="{90834F3D-4D5F-DDE4-45FD-5076D71F63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41" y="5464660"/>
                        <a:ext cx="338137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5">
            <a:extLst>
              <a:ext uri="{FF2B5EF4-FFF2-40B4-BE49-F238E27FC236}">
                <a16:creationId xmlns:a16="http://schemas.microsoft.com/office/drawing/2014/main" id="{6D7598F0-20A2-D64F-56BA-43EADEC8C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03" y="5420180"/>
            <a:ext cx="37616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1400" dirty="0"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малые интервалы времени,</a:t>
            </a:r>
          </a:p>
        </p:txBody>
      </p:sp>
      <p:graphicFrame>
        <p:nvGraphicFramePr>
          <p:cNvPr id="34" name="Object 36">
            <a:extLst>
              <a:ext uri="{FF2B5EF4-FFF2-40B4-BE49-F238E27FC236}">
                <a16:creationId xmlns:a16="http://schemas.microsoft.com/office/drawing/2014/main" id="{615A8024-6CED-8771-6036-A8EC7F0941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640717"/>
              </p:ext>
            </p:extLst>
          </p:nvPr>
        </p:nvGraphicFramePr>
        <p:xfrm>
          <a:off x="4210050" y="5390810"/>
          <a:ext cx="10604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041120" imgH="495000" progId="Equation.DSMT4">
                  <p:embed/>
                </p:oleObj>
              </mc:Choice>
              <mc:Fallback>
                <p:oleObj name="Equation" r:id="rId22" imgW="1041120" imgH="495000" progId="Equation.DSMT4">
                  <p:embed/>
                  <p:pic>
                    <p:nvPicPr>
                      <p:cNvPr id="133156" name="Object 36">
                        <a:extLst>
                          <a:ext uri="{FF2B5EF4-FFF2-40B4-BE49-F238E27FC236}">
                            <a16:creationId xmlns:a16="http://schemas.microsoft.com/office/drawing/2014/main" id="{E4AE9FF8-ECF8-D843-AAD0-AA2574EFD7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0050" y="5390810"/>
                        <a:ext cx="106045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8">
            <a:extLst>
              <a:ext uri="{FF2B5EF4-FFF2-40B4-BE49-F238E27FC236}">
                <a16:creationId xmlns:a16="http://schemas.microsoft.com/office/drawing/2014/main" id="{98D4D803-019E-3920-928C-80DE97FB6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514" y="5420180"/>
            <a:ext cx="35444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1400" dirty="0"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скорости элементов поля,</a:t>
            </a:r>
          </a:p>
        </p:txBody>
      </p:sp>
      <p:graphicFrame>
        <p:nvGraphicFramePr>
          <p:cNvPr id="36" name="Object 39">
            <a:extLst>
              <a:ext uri="{FF2B5EF4-FFF2-40B4-BE49-F238E27FC236}">
                <a16:creationId xmlns:a16="http://schemas.microsoft.com/office/drawing/2014/main" id="{3ED7EA3A-2506-01FC-2059-C6249295DE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714584"/>
              </p:ext>
            </p:extLst>
          </p:nvPr>
        </p:nvGraphicFramePr>
        <p:xfrm>
          <a:off x="8814624" y="5416210"/>
          <a:ext cx="317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17160" imgH="469800" progId="Equation.DSMT4">
                  <p:embed/>
                </p:oleObj>
              </mc:Choice>
              <mc:Fallback>
                <p:oleObj name="Equation" r:id="rId24" imgW="317160" imgH="469800" progId="Equation.DSMT4">
                  <p:embed/>
                  <p:pic>
                    <p:nvPicPr>
                      <p:cNvPr id="133159" name="Object 39">
                        <a:extLst>
                          <a:ext uri="{FF2B5EF4-FFF2-40B4-BE49-F238E27FC236}">
                            <a16:creationId xmlns:a16="http://schemas.microsoft.com/office/drawing/2014/main" id="{E5A74BF2-25BA-A9DF-E424-43D0C84CA2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4624" y="5416210"/>
                        <a:ext cx="3175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18">
            <a:extLst>
              <a:ext uri="{FF2B5EF4-FFF2-40B4-BE49-F238E27FC236}">
                <a16:creationId xmlns:a16="http://schemas.microsoft.com/office/drawing/2014/main" id="{C7125563-675D-3B6C-F079-86320139B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1446" y="5416210"/>
            <a:ext cx="1788584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ошибки </a:t>
            </a:r>
          </a:p>
        </p:txBody>
      </p:sp>
      <p:graphicFrame>
        <p:nvGraphicFramePr>
          <p:cNvPr id="38" name="Object 30">
            <a:extLst>
              <a:ext uri="{FF2B5EF4-FFF2-40B4-BE49-F238E27FC236}">
                <a16:creationId xmlns:a16="http://schemas.microsoft.com/office/drawing/2014/main" id="{AC3348FB-22A0-9D0C-3CE4-9BE999DD24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574936"/>
              </p:ext>
            </p:extLst>
          </p:nvPr>
        </p:nvGraphicFramePr>
        <p:xfrm>
          <a:off x="1544849" y="5932229"/>
          <a:ext cx="89789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8978760" imgH="444240" progId="Equation.DSMT4">
                  <p:embed/>
                </p:oleObj>
              </mc:Choice>
              <mc:Fallback>
                <p:oleObj name="Equation" r:id="rId26" imgW="8978760" imgH="444240" progId="Equation.DSMT4">
                  <p:embed/>
                  <p:pic>
                    <p:nvPicPr>
                      <p:cNvPr id="133150" name="Object 30">
                        <a:extLst>
                          <a:ext uri="{FF2B5EF4-FFF2-40B4-BE49-F238E27FC236}">
                            <a16:creationId xmlns:a16="http://schemas.microsoft.com/office/drawing/2014/main" id="{D1D3D486-6FFD-7710-3602-2FB1AFF729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4849" y="5932229"/>
                        <a:ext cx="897890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17">
            <a:extLst>
              <a:ext uri="{FF2B5EF4-FFF2-40B4-BE49-F238E27FC236}">
                <a16:creationId xmlns:a16="http://schemas.microsoft.com/office/drawing/2014/main" id="{FF33E177-4D84-1532-99AA-3B722FBFA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0859" y="5886110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35937320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6860B-0C88-7AE2-56BF-66540ED99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C01D04-DE7C-337B-A1AB-EBFC7255AE1A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A9EFA4-4522-1C57-EC40-F74A2D9045A8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ii/vi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07E6D-F5D2-A97B-5268-3D9D03403CDA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интегрального влагосодержания над сушей по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SSMIS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4D5F11-DA9C-60E4-58B9-636909358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8" y="654916"/>
            <a:ext cx="3895702" cy="421289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C099B1-B339-56E6-B7D1-FC3B12971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92" y="2082523"/>
            <a:ext cx="3972992" cy="4238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FF8463-E596-34D9-379E-E015ED24B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84" y="654916"/>
            <a:ext cx="3972991" cy="422664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6042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6413A-E179-A74D-ABAE-AB44E3A88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16D310-B1F7-8C06-5D6D-1DD4CC90C0D5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68826-6343-9D56-DC34-75F890D43B97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iii/vi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BF0ED-5FEB-270C-DFAB-2951E6A2449E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Пример использования данных МТВЗА-ГЯ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BF6F400-B02E-B7EB-78F3-CFF28BE8B529}"/>
              </a:ext>
            </a:extLst>
          </p:cNvPr>
          <p:cNvGrpSpPr/>
          <p:nvPr/>
        </p:nvGrpSpPr>
        <p:grpSpPr>
          <a:xfrm>
            <a:off x="3449666" y="523220"/>
            <a:ext cx="8674706" cy="3674543"/>
            <a:chOff x="3449666" y="523220"/>
            <a:chExt cx="8674706" cy="3674543"/>
          </a:xfrm>
        </p:grpSpPr>
        <p:pic>
          <p:nvPicPr>
            <p:cNvPr id="8" name="Рисунок 7" descr="Изображение выглядит как звезда&#10;&#10;Автоматически созданное описание">
              <a:extLst>
                <a:ext uri="{FF2B5EF4-FFF2-40B4-BE49-F238E27FC236}">
                  <a16:creationId xmlns:a16="http://schemas.microsoft.com/office/drawing/2014/main" id="{6DB7AE95-F789-BCA1-DB11-2239708FB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293" y="523220"/>
              <a:ext cx="8539452" cy="341578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71C324-9F03-0A81-9BB5-F5B780ADD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6935" y="3680238"/>
              <a:ext cx="4897437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B282B7F-B472-0541-1092-C4158AFC9D85}"/>
                </a:ext>
              </a:extLst>
            </p:cNvPr>
            <p:cNvSpPr/>
            <p:nvPr/>
          </p:nvSpPr>
          <p:spPr>
            <a:xfrm>
              <a:off x="3449666" y="3680238"/>
              <a:ext cx="3777269" cy="363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BF2A16-DC04-9752-F372-9F04DF85C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88" y="2985494"/>
            <a:ext cx="7310427" cy="3606800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EAE114-E012-5FE3-1F8B-19725D8A87FD}"/>
              </a:ext>
            </a:extLst>
          </p:cNvPr>
          <p:cNvSpPr txBox="1"/>
          <p:nvPr/>
        </p:nvSpPr>
        <p:spPr>
          <a:xfrm>
            <a:off x="7378053" y="4272663"/>
            <a:ext cx="4813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Вверху: интегральное влагосодержание и динамика атмосферы по водяному пару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Внизу: трехмерное поле влажности по МТВЗА-ГЯ (слева)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реанализу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ERA-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7EA55-FCAA-9940-91FB-2F1CCB90D568}"/>
              </a:ext>
            </a:extLst>
          </p:cNvPr>
          <p:cNvSpPr txBox="1"/>
          <p:nvPr/>
        </p:nvSpPr>
        <p:spPr>
          <a:xfrm>
            <a:off x="7378053" y="5773180"/>
            <a:ext cx="474471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ИВА – интегральное влагосодержание атмосферы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ВПВ – вертикальный профиль (абсолютной) влажности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6684752-0D69-661A-4E79-323B48638759}"/>
              </a:ext>
            </a:extLst>
          </p:cNvPr>
          <p:cNvSpPr/>
          <p:nvPr/>
        </p:nvSpPr>
        <p:spPr>
          <a:xfrm>
            <a:off x="9682480" y="1849120"/>
            <a:ext cx="365760" cy="61976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7E9C8B6-C921-0B29-D2AF-D7DEC491DF07}"/>
              </a:ext>
            </a:extLst>
          </p:cNvPr>
          <p:cNvCxnSpPr>
            <a:stCxn id="14" idx="1"/>
            <a:endCxn id="11" idx="0"/>
          </p:cNvCxnSpPr>
          <p:nvPr/>
        </p:nvCxnSpPr>
        <p:spPr>
          <a:xfrm flipH="1">
            <a:off x="3625826" y="2159000"/>
            <a:ext cx="6056654" cy="826494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0C9CB76-502F-C54E-674A-C5F3CE3C4152}"/>
              </a:ext>
            </a:extLst>
          </p:cNvPr>
          <p:cNvSpPr txBox="1"/>
          <p:nvPr/>
        </p:nvSpPr>
        <p:spPr>
          <a:xfrm>
            <a:off x="1143027" y="1425545"/>
            <a:ext cx="2180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ИКИ РАН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РКС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НИЦ «Планета»</a:t>
            </a:r>
          </a:p>
        </p:txBody>
      </p:sp>
    </p:spTree>
    <p:extLst>
      <p:ext uri="{BB962C8B-B14F-4D97-AF65-F5344CB8AC3E}">
        <p14:creationId xmlns:p14="http://schemas.microsoft.com/office/powerpoint/2010/main" val="619013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D16B3-3D4C-BD5E-41A8-089E591E9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6E8949-4B87-CA9D-1879-2D0DB9825E0B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C1B126-AA1A-5819-E374-83E861DA14E9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iv/vi</a:t>
            </a:r>
            <a:endParaRPr lang="ru-RU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5F4ABE48-5947-0AF3-0055-FFFCBA34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230" y="716518"/>
            <a:ext cx="2601913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39C89B8-9AD5-B6E5-2463-29B7C500C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18" y="716518"/>
            <a:ext cx="26019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61BCFB0-DCAB-6719-3923-424734D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230" y="2156380"/>
            <a:ext cx="2601913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894D91F-96CD-37D1-73C1-5979DF68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18" y="2156380"/>
            <a:ext cx="26019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F725FAA-B181-5317-8E25-5315EC77B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230" y="3597830"/>
            <a:ext cx="2601913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5F254AAE-B21E-013E-F0AE-0AAEB838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18" y="3589893"/>
            <a:ext cx="26019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5272A48-9FEC-7C3C-2A36-EFD7613C3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230" y="5037693"/>
            <a:ext cx="2601913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AAE2046-C26A-4182-2E70-F56BFBECB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618" y="5037693"/>
            <a:ext cx="26019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C22BF473-7356-8C45-9132-7841C92D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737" y="1467773"/>
            <a:ext cx="290036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42D6124A-9404-AE89-A513-81F8D3174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199" y="3628360"/>
            <a:ext cx="2536825" cy="18542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14">
            <a:extLst>
              <a:ext uri="{FF2B5EF4-FFF2-40B4-BE49-F238E27FC236}">
                <a16:creationId xmlns:a16="http://schemas.microsoft.com/office/drawing/2014/main" id="{58D1A2FC-3DBC-F175-64B1-38704CF04E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5999" y="1899573"/>
            <a:ext cx="431800" cy="17287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15">
            <a:extLst>
              <a:ext uri="{FF2B5EF4-FFF2-40B4-BE49-F238E27FC236}">
                <a16:creationId xmlns:a16="http://schemas.microsoft.com/office/drawing/2014/main" id="{3E8D1370-148C-1540-56D0-9535F47288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38887" y="1899573"/>
            <a:ext cx="574675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Line 16">
            <a:extLst>
              <a:ext uri="{FF2B5EF4-FFF2-40B4-BE49-F238E27FC236}">
                <a16:creationId xmlns:a16="http://schemas.microsoft.com/office/drawing/2014/main" id="{42BB5008-D367-F040-B654-FC82A69E7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3680" y="677565"/>
            <a:ext cx="0" cy="568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650BDA-F152-D91B-5A5E-27A7CAC2B1D6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Атмосферные реки: детектирование и расчет параметров</a:t>
            </a:r>
          </a:p>
        </p:txBody>
      </p:sp>
      <p:sp>
        <p:nvSpPr>
          <p:cNvPr id="20" name="Прямоугольник 10">
            <a:extLst>
              <a:ext uri="{FF2B5EF4-FFF2-40B4-BE49-F238E27FC236}">
                <a16:creationId xmlns:a16="http://schemas.microsoft.com/office/drawing/2014/main" id="{97267DC3-6FDF-61A2-0751-5F70737C5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5667" y="677565"/>
            <a:ext cx="4570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/>
              <a:t>Пример расчета потока скрытого тепла в атмосферной реке: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B8471C-262A-7DFD-1A90-A3A9A9CEA2E2}"/>
              </a:ext>
            </a:extLst>
          </p:cNvPr>
          <p:cNvSpPr txBox="1"/>
          <p:nvPr/>
        </p:nvSpPr>
        <p:spPr>
          <a:xfrm rot="16200000">
            <a:off x="-1228308" y="3275111"/>
            <a:ext cx="474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Пример эволюции атмосферной реки</a:t>
            </a:r>
          </a:p>
        </p:txBody>
      </p:sp>
      <p:sp>
        <p:nvSpPr>
          <p:cNvPr id="22" name="Прямоугольник 10">
            <a:extLst>
              <a:ext uri="{FF2B5EF4-FFF2-40B4-BE49-F238E27FC236}">
                <a16:creationId xmlns:a16="http://schemas.microsoft.com/office/drawing/2014/main" id="{AA0092FA-DD71-A943-FEE9-B3A9270DA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754" y="5493583"/>
            <a:ext cx="29162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/>
              <a:t>Меридиональный поток скрытого тепла через границу 45</a:t>
            </a:r>
            <a:r>
              <a:rPr lang="en-US" altLang="ru-RU" sz="2000" dirty="0"/>
              <a:t>N</a:t>
            </a:r>
            <a:endParaRPr lang="ru-RU" altLang="ru-RU" sz="2000" dirty="0"/>
          </a:p>
        </p:txBody>
      </p:sp>
    </p:spTree>
    <p:extLst>
      <p:ext uri="{BB962C8B-B14F-4D97-AF65-F5344CB8AC3E}">
        <p14:creationId xmlns:p14="http://schemas.microsoft.com/office/powerpoint/2010/main" val="1742336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6729C-B2C3-A11C-7F04-77EA97D2A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3EC01-3496-31C3-6567-D900B7204782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FEEA2-0D06-2B16-23FE-F641146FDB7E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v/vi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98FB7-66A7-8F9B-1B12-BB86917FFD1E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Сопоставление с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реанализом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ERA5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глобальные поля переноса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365F99-8559-A75B-1FCF-6B9CBD9AC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6088380" cy="40589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4F5FD6-19BD-CD70-0208-32C790D82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40" y="0"/>
            <a:ext cx="6088380" cy="40589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92917E-587E-BFFF-DB9B-11338B719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50" y="2968413"/>
            <a:ext cx="5834380" cy="38895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9327965-5B5E-F179-2DC2-FEF3D1628B85}"/>
              </a:ext>
            </a:extLst>
          </p:cNvPr>
          <p:cNvSpPr txBox="1"/>
          <p:nvPr/>
        </p:nvSpPr>
        <p:spPr>
          <a:xfrm>
            <a:off x="203200" y="5283200"/>
            <a:ext cx="2914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Бахрамхан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Я.О., 2025</a:t>
            </a:r>
          </a:p>
        </p:txBody>
      </p:sp>
    </p:spTree>
    <p:extLst>
      <p:ext uri="{BB962C8B-B14F-4D97-AF65-F5344CB8AC3E}">
        <p14:creationId xmlns:p14="http://schemas.microsoft.com/office/powerpoint/2010/main" val="2000716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F05B0-0CF4-A3FD-09F3-03EE69B78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885ED1-A1CE-A29A-7E0B-C1FD99999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644"/>
            <a:ext cx="12192000" cy="29514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DB5DFC-79B2-390D-4E3B-699727C27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3124"/>
            <a:ext cx="12192000" cy="29514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888065-97C0-0A7E-6E39-AD31721B5D6E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78A65-0977-46E1-D1B2-D7E9E3B92475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vi/vi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45C40-7AD4-80F4-D2E2-2E6C1C7669D7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Сопоставление с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реанализом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ERA5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глобальные поля переноса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024A90-7300-6AEA-0A64-36363CCFB47D}"/>
              </a:ext>
            </a:extLst>
          </p:cNvPr>
          <p:cNvSpPr txBox="1"/>
          <p:nvPr/>
        </p:nvSpPr>
        <p:spPr>
          <a:xfrm>
            <a:off x="193040" y="6088558"/>
            <a:ext cx="2914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Бахрамхан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Я.О., 2025</a:t>
            </a:r>
          </a:p>
        </p:txBody>
      </p:sp>
    </p:spTree>
    <p:extLst>
      <p:ext uri="{BB962C8B-B14F-4D97-AF65-F5344CB8AC3E}">
        <p14:creationId xmlns:p14="http://schemas.microsoft.com/office/powerpoint/2010/main" val="710185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3B55C-2B37-FE44-A09F-C71499A05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2EA400-47CF-E1E5-CF6C-1B2791C91137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D3E02F-DD6E-DD83-5865-B9FA5974AAE0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1/XX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3220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0C253-A66F-4942-E3AC-C484F4634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4ABAC9-08E2-D4DB-8AA6-A5DD45D032C5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9B615-C70F-9102-3EF2-2C7CCA60CA34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4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914235-A680-B4E2-BAA7-AF909877DDEB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Анализ оптического потока: формализация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8CA5B5-A1D0-5A98-55BB-207006658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694659"/>
            <a:ext cx="3311525" cy="216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7D8A0AD-8D2A-3FEC-8D3C-DACB9D7B2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775" y="694659"/>
            <a:ext cx="3311525" cy="216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CC7825D0-2F8A-0426-0C2C-35CB47D7662A}"/>
              </a:ext>
            </a:extLst>
          </p:cNvPr>
          <p:cNvGrpSpPr>
            <a:grpSpLocks/>
          </p:cNvGrpSpPr>
          <p:nvPr/>
        </p:nvGrpSpPr>
        <p:grpSpPr bwMode="auto">
          <a:xfrm>
            <a:off x="2279650" y="1440784"/>
            <a:ext cx="3311525" cy="77788"/>
            <a:chOff x="204" y="2994"/>
            <a:chExt cx="2086" cy="49"/>
          </a:xfrm>
        </p:grpSpPr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55E33053-C16E-0E68-9EA6-8E14D847BD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3022"/>
              <a:ext cx="20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3C92E6C0-FB79-57D8-CD27-17AD360D8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3034"/>
              <a:ext cx="2086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1F4D75A9-3145-06EC-4EE6-2F45541239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3006"/>
              <a:ext cx="2086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CD1F351C-501F-F4F0-59AC-27F138D94E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3043"/>
              <a:ext cx="2086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BC2F7778-56C4-F449-3D22-7A583499C6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2994"/>
              <a:ext cx="2086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9E3D15AA-3E93-B14A-A25D-D43232084F76}"/>
              </a:ext>
            </a:extLst>
          </p:cNvPr>
          <p:cNvGrpSpPr>
            <a:grpSpLocks/>
          </p:cNvGrpSpPr>
          <p:nvPr/>
        </p:nvGrpSpPr>
        <p:grpSpPr bwMode="auto">
          <a:xfrm>
            <a:off x="6454775" y="2091659"/>
            <a:ext cx="3311525" cy="77788"/>
            <a:chOff x="204" y="2994"/>
            <a:chExt cx="2086" cy="49"/>
          </a:xfrm>
        </p:grpSpPr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A559B558-EF7F-E226-0FB5-8C171ACA4B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3022"/>
              <a:ext cx="208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21CCD378-506C-5D83-3B53-0EA0C69CCA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3034"/>
              <a:ext cx="2086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C61030BD-7499-FB47-E391-C1EEACF66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3006"/>
              <a:ext cx="2086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4E6C8716-A8F9-A70D-4EDC-D19B9CC36E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3043"/>
              <a:ext cx="2086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39E803ED-88F6-D025-FD58-4193875D44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" y="2994"/>
              <a:ext cx="2086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" name="Line 20">
            <a:extLst>
              <a:ext uri="{FF2B5EF4-FFF2-40B4-BE49-F238E27FC236}">
                <a16:creationId xmlns:a16="http://schemas.microsoft.com/office/drawing/2014/main" id="{B1BF6892-071D-3721-94AA-EF90E9A65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9650" y="2134522"/>
            <a:ext cx="42481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ABA69EA2-A8F3-359F-60CC-8F8E03AC3C5C}"/>
              </a:ext>
            </a:extLst>
          </p:cNvPr>
          <p:cNvGrpSpPr>
            <a:grpSpLocks/>
          </p:cNvGrpSpPr>
          <p:nvPr/>
        </p:nvGrpSpPr>
        <p:grpSpPr bwMode="auto">
          <a:xfrm>
            <a:off x="3143250" y="1486822"/>
            <a:ext cx="1511300" cy="647700"/>
            <a:chOff x="839" y="3022"/>
            <a:chExt cx="952" cy="408"/>
          </a:xfrm>
        </p:grpSpPr>
        <p:sp>
          <p:nvSpPr>
            <p:cNvPr id="22" name="Line 22">
              <a:extLst>
                <a:ext uri="{FF2B5EF4-FFF2-40B4-BE49-F238E27FC236}">
                  <a16:creationId xmlns:a16="http://schemas.microsoft.com/office/drawing/2014/main" id="{56A882B5-78B8-81BD-6B6B-15AFE01D1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9" y="3022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23">
              <a:extLst>
                <a:ext uri="{FF2B5EF4-FFF2-40B4-BE49-F238E27FC236}">
                  <a16:creationId xmlns:a16="http://schemas.microsoft.com/office/drawing/2014/main" id="{08A4C4AE-0CE0-2DF5-3899-7C3E8EEFE4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5" y="3022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24">
              <a:extLst>
                <a:ext uri="{FF2B5EF4-FFF2-40B4-BE49-F238E27FC236}">
                  <a16:creationId xmlns:a16="http://schemas.microsoft.com/office/drawing/2014/main" id="{E002716F-A330-2413-F043-1849749872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" y="3022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E82AC63A-5DCE-7644-96D6-F9C2A181AB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3022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26">
              <a:extLst>
                <a:ext uri="{FF2B5EF4-FFF2-40B4-BE49-F238E27FC236}">
                  <a16:creationId xmlns:a16="http://schemas.microsoft.com/office/drawing/2014/main" id="{B23DCF75-D5C2-2F2D-4EBF-5F137F2F51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3022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27">
              <a:extLst>
                <a:ext uri="{FF2B5EF4-FFF2-40B4-BE49-F238E27FC236}">
                  <a16:creationId xmlns:a16="http://schemas.microsoft.com/office/drawing/2014/main" id="{22F836DB-F64F-4921-D639-1652F6E49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9" y="3022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28">
              <a:extLst>
                <a:ext uri="{FF2B5EF4-FFF2-40B4-BE49-F238E27FC236}">
                  <a16:creationId xmlns:a16="http://schemas.microsoft.com/office/drawing/2014/main" id="{E3425C13-CDC3-9639-B0CA-E81CFA2C27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3022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29">
              <a:extLst>
                <a:ext uri="{FF2B5EF4-FFF2-40B4-BE49-F238E27FC236}">
                  <a16:creationId xmlns:a16="http://schemas.microsoft.com/office/drawing/2014/main" id="{0461043D-655F-3248-B572-1884C1F9A2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91" y="3022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8C3D4CF4-BD3F-A034-7152-8B1A640A2917}"/>
              </a:ext>
            </a:extLst>
          </p:cNvPr>
          <p:cNvGrpSpPr>
            <a:grpSpLocks/>
          </p:cNvGrpSpPr>
          <p:nvPr/>
        </p:nvGrpSpPr>
        <p:grpSpPr bwMode="auto">
          <a:xfrm>
            <a:off x="3143250" y="1486822"/>
            <a:ext cx="863600" cy="647700"/>
            <a:chOff x="839" y="3022"/>
            <a:chExt cx="544" cy="408"/>
          </a:xfrm>
        </p:grpSpPr>
        <p:sp>
          <p:nvSpPr>
            <p:cNvPr id="31" name="Line 31">
              <a:extLst>
                <a:ext uri="{FF2B5EF4-FFF2-40B4-BE49-F238E27FC236}">
                  <a16:creationId xmlns:a16="http://schemas.microsoft.com/office/drawing/2014/main" id="{EE8E8EC5-FDFE-1C23-5C4F-C593757119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9" y="3022"/>
              <a:ext cx="272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Line 32">
              <a:extLst>
                <a:ext uri="{FF2B5EF4-FFF2-40B4-BE49-F238E27FC236}">
                  <a16:creationId xmlns:a16="http://schemas.microsoft.com/office/drawing/2014/main" id="{C8300FAE-19A5-C9F8-6BCE-EC018A8D8D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75" y="3022"/>
              <a:ext cx="272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Line 33">
              <a:extLst>
                <a:ext uri="{FF2B5EF4-FFF2-40B4-BE49-F238E27FC236}">
                  <a16:creationId xmlns:a16="http://schemas.microsoft.com/office/drawing/2014/main" id="{956DC711-F472-63C0-0D0F-2D402C4C9B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11" y="3022"/>
              <a:ext cx="272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4" name="Group 34">
            <a:extLst>
              <a:ext uri="{FF2B5EF4-FFF2-40B4-BE49-F238E27FC236}">
                <a16:creationId xmlns:a16="http://schemas.microsoft.com/office/drawing/2014/main" id="{9F95F9A0-5547-67B9-15AB-FDFBB904C53C}"/>
              </a:ext>
            </a:extLst>
          </p:cNvPr>
          <p:cNvGrpSpPr>
            <a:grpSpLocks/>
          </p:cNvGrpSpPr>
          <p:nvPr/>
        </p:nvGrpSpPr>
        <p:grpSpPr bwMode="auto">
          <a:xfrm>
            <a:off x="3575050" y="1486822"/>
            <a:ext cx="863600" cy="647700"/>
            <a:chOff x="1111" y="3022"/>
            <a:chExt cx="544" cy="408"/>
          </a:xfrm>
        </p:grpSpPr>
        <p:sp>
          <p:nvSpPr>
            <p:cNvPr id="35" name="Line 35">
              <a:extLst>
                <a:ext uri="{FF2B5EF4-FFF2-40B4-BE49-F238E27FC236}">
                  <a16:creationId xmlns:a16="http://schemas.microsoft.com/office/drawing/2014/main" id="{9421C672-3762-8877-CFBE-54007AB6CB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" y="3022"/>
              <a:ext cx="272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Line 36">
              <a:extLst>
                <a:ext uri="{FF2B5EF4-FFF2-40B4-BE49-F238E27FC236}">
                  <a16:creationId xmlns:a16="http://schemas.microsoft.com/office/drawing/2014/main" id="{A34EB51C-DD80-868F-5BEF-15A98B8040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7" y="3022"/>
              <a:ext cx="272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Line 37">
              <a:extLst>
                <a:ext uri="{FF2B5EF4-FFF2-40B4-BE49-F238E27FC236}">
                  <a16:creationId xmlns:a16="http://schemas.microsoft.com/office/drawing/2014/main" id="{703E7B46-CDB4-B16C-C158-03364F1A2E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3022"/>
              <a:ext cx="272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" name="Line 42">
            <a:extLst>
              <a:ext uri="{FF2B5EF4-FFF2-40B4-BE49-F238E27FC236}">
                <a16:creationId xmlns:a16="http://schemas.microsoft.com/office/drawing/2014/main" id="{AB253D47-6FEE-71D5-29C4-09B4151DB4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9150" y="1270922"/>
            <a:ext cx="1008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" name="Text Box 43">
            <a:extLst>
              <a:ext uri="{FF2B5EF4-FFF2-40B4-BE49-F238E27FC236}">
                <a16:creationId xmlns:a16="http://schemas.microsoft.com/office/drawing/2014/main" id="{62E8C311-A27A-A814-2F64-0DB406925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910559"/>
            <a:ext cx="288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ru-RU"/>
              <a:t>?</a:t>
            </a:r>
            <a:endParaRPr lang="ru-RU" altLang="ru-RU"/>
          </a:p>
        </p:txBody>
      </p:sp>
      <p:sp>
        <p:nvSpPr>
          <p:cNvPr id="40" name="Line 44">
            <a:extLst>
              <a:ext uri="{FF2B5EF4-FFF2-40B4-BE49-F238E27FC236}">
                <a16:creationId xmlns:a16="http://schemas.microsoft.com/office/drawing/2014/main" id="{7B5390C8-B400-1C55-1F08-92BB195F0B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56363" y="694659"/>
            <a:ext cx="3095625" cy="1800225"/>
          </a:xfrm>
          <a:prstGeom prst="line">
            <a:avLst/>
          </a:prstGeom>
          <a:noFill/>
          <a:ln w="38100">
            <a:solidFill>
              <a:srgbClr val="00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" name="Line 45">
            <a:extLst>
              <a:ext uri="{FF2B5EF4-FFF2-40B4-BE49-F238E27FC236}">
                <a16:creationId xmlns:a16="http://schemas.microsoft.com/office/drawing/2014/main" id="{09FF1155-8AEA-A0E3-5459-80A3D47593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72263" y="1055022"/>
            <a:ext cx="3095625" cy="1800225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2" name="Line 46">
            <a:extLst>
              <a:ext uri="{FF2B5EF4-FFF2-40B4-BE49-F238E27FC236}">
                <a16:creationId xmlns:a16="http://schemas.microsoft.com/office/drawing/2014/main" id="{A33B1531-74D5-6CA8-BB38-B88595F1BF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79650" y="694659"/>
            <a:ext cx="3095625" cy="1800225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3" name="Group 52">
            <a:extLst>
              <a:ext uri="{FF2B5EF4-FFF2-40B4-BE49-F238E27FC236}">
                <a16:creationId xmlns:a16="http://schemas.microsoft.com/office/drawing/2014/main" id="{DA720A79-AB20-1BEB-A200-2CD90CED0D9D}"/>
              </a:ext>
            </a:extLst>
          </p:cNvPr>
          <p:cNvGrpSpPr>
            <a:grpSpLocks/>
          </p:cNvGrpSpPr>
          <p:nvPr/>
        </p:nvGrpSpPr>
        <p:grpSpPr bwMode="auto">
          <a:xfrm>
            <a:off x="7391400" y="1270922"/>
            <a:ext cx="1944688" cy="1152525"/>
            <a:chOff x="3696" y="799"/>
            <a:chExt cx="1225" cy="726"/>
          </a:xfrm>
        </p:grpSpPr>
        <p:sp>
          <p:nvSpPr>
            <p:cNvPr id="44" name="Line 47">
              <a:extLst>
                <a:ext uri="{FF2B5EF4-FFF2-40B4-BE49-F238E27FC236}">
                  <a16:creationId xmlns:a16="http://schemas.microsoft.com/office/drawing/2014/main" id="{D611C9EA-D370-DA54-B33F-EF253EF4B1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" y="981"/>
              <a:ext cx="136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Line 48">
              <a:extLst>
                <a:ext uri="{FF2B5EF4-FFF2-40B4-BE49-F238E27FC236}">
                  <a16:creationId xmlns:a16="http://schemas.microsoft.com/office/drawing/2014/main" id="{C35DAA61-1BED-7285-CE79-D9F782608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" y="981"/>
              <a:ext cx="4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Line 49">
              <a:extLst>
                <a:ext uri="{FF2B5EF4-FFF2-40B4-BE49-F238E27FC236}">
                  <a16:creationId xmlns:a16="http://schemas.microsoft.com/office/drawing/2014/main" id="{5F67945F-B6F2-64A2-EB34-DD8EFD51D8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0" y="981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Line 50">
              <a:extLst>
                <a:ext uri="{FF2B5EF4-FFF2-40B4-BE49-F238E27FC236}">
                  <a16:creationId xmlns:a16="http://schemas.microsoft.com/office/drawing/2014/main" id="{1D149988-0DC9-018B-3352-C4EEAC75F8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981"/>
              <a:ext cx="454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Line 51">
              <a:extLst>
                <a:ext uri="{FF2B5EF4-FFF2-40B4-BE49-F238E27FC236}">
                  <a16:creationId xmlns:a16="http://schemas.microsoft.com/office/drawing/2014/main" id="{C888134A-1B37-3A8F-44DE-435A1EB35F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50" y="799"/>
              <a:ext cx="771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49" name="Object 53">
            <a:extLst>
              <a:ext uri="{FF2B5EF4-FFF2-40B4-BE49-F238E27FC236}">
                <a16:creationId xmlns:a16="http://schemas.microsoft.com/office/drawing/2014/main" id="{DD9DE56C-8D17-B88F-BAC1-EACEBE75DD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809826"/>
              </p:ext>
            </p:extLst>
          </p:nvPr>
        </p:nvGraphicFramePr>
        <p:xfrm>
          <a:off x="3071813" y="3720434"/>
          <a:ext cx="595312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49500" imgH="254000" progId="Equation.DSMT4">
                  <p:embed/>
                </p:oleObj>
              </mc:Choice>
              <mc:Fallback>
                <p:oleObj name="Equation" r:id="rId2" imgW="2349500" imgH="254000" progId="Equation.DSMT4">
                  <p:embed/>
                  <p:pic>
                    <p:nvPicPr>
                      <p:cNvPr id="5173" name="Object 53">
                        <a:extLst>
                          <a:ext uri="{FF2B5EF4-FFF2-40B4-BE49-F238E27FC236}">
                            <a16:creationId xmlns:a16="http://schemas.microsoft.com/office/drawing/2014/main" id="{9F270FC2-88F4-81C8-98BF-97B81E90CC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3" y="3720434"/>
                        <a:ext cx="5953125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54">
            <a:extLst>
              <a:ext uri="{FF2B5EF4-FFF2-40B4-BE49-F238E27FC236}">
                <a16:creationId xmlns:a16="http://schemas.microsoft.com/office/drawing/2014/main" id="{AD8099FE-B0FF-9B41-2917-D2C2E86B5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215609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Приближение консервативных трассеров</a:t>
            </a:r>
          </a:p>
        </p:txBody>
      </p:sp>
      <p:sp>
        <p:nvSpPr>
          <p:cNvPr id="51" name="Text Box 55">
            <a:extLst>
              <a:ext uri="{FF2B5EF4-FFF2-40B4-BE49-F238E27FC236}">
                <a16:creationId xmlns:a16="http://schemas.microsoft.com/office/drawing/2014/main" id="{07BC42E2-54A1-8811-8A19-1011F42C5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33259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Уравнение оптического потока</a:t>
            </a:r>
          </a:p>
        </p:txBody>
      </p:sp>
      <p:graphicFrame>
        <p:nvGraphicFramePr>
          <p:cNvPr id="52" name="Object 56">
            <a:extLst>
              <a:ext uri="{FF2B5EF4-FFF2-40B4-BE49-F238E27FC236}">
                <a16:creationId xmlns:a16="http://schemas.microsoft.com/office/drawing/2014/main" id="{A74C77C0-D7C0-ABDB-8B5F-6D8F8C74D1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648969"/>
              </p:ext>
            </p:extLst>
          </p:nvPr>
        </p:nvGraphicFramePr>
        <p:xfrm>
          <a:off x="4656138" y="5304759"/>
          <a:ext cx="2808287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31560" imgH="419040" progId="Equation.DSMT4">
                  <p:embed/>
                </p:oleObj>
              </mc:Choice>
              <mc:Fallback>
                <p:oleObj name="Equation" r:id="rId4" imgW="1231560" imgH="419040" progId="Equation.DSMT4">
                  <p:embed/>
                  <p:pic>
                    <p:nvPicPr>
                      <p:cNvPr id="5176" name="Object 56">
                        <a:extLst>
                          <a:ext uri="{FF2B5EF4-FFF2-40B4-BE49-F238E27FC236}">
                            <a16:creationId xmlns:a16="http://schemas.microsoft.com/office/drawing/2014/main" id="{91599ADA-BC19-1595-B8A1-099E6A6475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6138" y="5304759"/>
                        <a:ext cx="2808287" cy="95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938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D9639-148E-7D8E-230B-7BBB056CE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F4582A-7FF4-06E9-5ACF-89E5E2F27489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055829-31E1-3855-3C24-ECE35B081B87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5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F2439-F44E-8801-37E8-97D32EFEF44E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Повышение размерности задачи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57D4763-5132-6F36-9FC6-9D61EFD80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753" y="1187133"/>
            <a:ext cx="3311525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9BBBA37-330C-89C0-6720-86C9500DA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040" y="1691958"/>
            <a:ext cx="3311525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D549F7A2-7117-D98D-7B86-9BCA37D55FDA}"/>
              </a:ext>
            </a:extLst>
          </p:cNvPr>
          <p:cNvGrpSpPr>
            <a:grpSpLocks/>
          </p:cNvGrpSpPr>
          <p:nvPr/>
        </p:nvGrpSpPr>
        <p:grpSpPr bwMode="auto">
          <a:xfrm>
            <a:off x="2904490" y="1906270"/>
            <a:ext cx="1100138" cy="744538"/>
            <a:chOff x="721" y="1084"/>
            <a:chExt cx="693" cy="469"/>
          </a:xfrm>
        </p:grpSpPr>
        <p:sp>
          <p:nvSpPr>
            <p:cNvPr id="8" name="Line 10">
              <a:extLst>
                <a:ext uri="{FF2B5EF4-FFF2-40B4-BE49-F238E27FC236}">
                  <a16:creationId xmlns:a16="http://schemas.microsoft.com/office/drawing/2014/main" id="{87098164-F3ED-BF3A-CD7E-42E4BA0A7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1117"/>
              <a:ext cx="63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2CDDAB63-E017-A92D-F06B-9EE61AE4FA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1117"/>
              <a:ext cx="0" cy="4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16FD88CE-5D89-37C8-F0C0-15C866FB35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" y="1129"/>
              <a:ext cx="635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8490353D-4592-656D-DBD3-23452B0B62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1129"/>
              <a:ext cx="0" cy="408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14">
              <a:extLst>
                <a:ext uri="{FF2B5EF4-FFF2-40B4-BE49-F238E27FC236}">
                  <a16:creationId xmlns:a16="http://schemas.microsoft.com/office/drawing/2014/main" id="{78400406-73DF-DECF-A767-6FB8ECE76B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" y="1099"/>
              <a:ext cx="635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Line 15">
              <a:extLst>
                <a:ext uri="{FF2B5EF4-FFF2-40B4-BE49-F238E27FC236}">
                  <a16:creationId xmlns:a16="http://schemas.microsoft.com/office/drawing/2014/main" id="{EDC3794E-C03A-440D-65C5-812C9A8CA5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8" y="1099"/>
              <a:ext cx="0" cy="408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Line 16">
              <a:extLst>
                <a:ext uri="{FF2B5EF4-FFF2-40B4-BE49-F238E27FC236}">
                  <a16:creationId xmlns:a16="http://schemas.microsoft.com/office/drawing/2014/main" id="{94FF9046-E0E0-E189-0A67-53E25A2180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" y="1145"/>
              <a:ext cx="635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17">
              <a:extLst>
                <a:ext uri="{FF2B5EF4-FFF2-40B4-BE49-F238E27FC236}">
                  <a16:creationId xmlns:a16="http://schemas.microsoft.com/office/drawing/2014/main" id="{D594EEE2-5E98-649B-0958-70ACAAAB85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6" y="1145"/>
              <a:ext cx="0" cy="408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18">
              <a:extLst>
                <a:ext uri="{FF2B5EF4-FFF2-40B4-BE49-F238E27FC236}">
                  <a16:creationId xmlns:a16="http://schemas.microsoft.com/office/drawing/2014/main" id="{8AAAC36A-F984-739D-6FCB-E2BDD1DA74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" y="1084"/>
              <a:ext cx="635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19">
              <a:extLst>
                <a:ext uri="{FF2B5EF4-FFF2-40B4-BE49-F238E27FC236}">
                  <a16:creationId xmlns:a16="http://schemas.microsoft.com/office/drawing/2014/main" id="{8A88E69F-E1AB-0F38-F739-90A1E85DFB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4" y="1084"/>
              <a:ext cx="0" cy="408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8" name="Group 20">
            <a:extLst>
              <a:ext uri="{FF2B5EF4-FFF2-40B4-BE49-F238E27FC236}">
                <a16:creationId xmlns:a16="http://schemas.microsoft.com/office/drawing/2014/main" id="{202C12B3-8F9D-A299-562C-D25E458F941D}"/>
              </a:ext>
            </a:extLst>
          </p:cNvPr>
          <p:cNvGrpSpPr>
            <a:grpSpLocks/>
          </p:cNvGrpSpPr>
          <p:nvPr/>
        </p:nvGrpSpPr>
        <p:grpSpPr bwMode="auto">
          <a:xfrm>
            <a:off x="8213090" y="1882458"/>
            <a:ext cx="1100138" cy="744537"/>
            <a:chOff x="721" y="1084"/>
            <a:chExt cx="693" cy="469"/>
          </a:xfrm>
        </p:grpSpPr>
        <p:sp>
          <p:nvSpPr>
            <p:cNvPr id="19" name="Line 21">
              <a:extLst>
                <a:ext uri="{FF2B5EF4-FFF2-40B4-BE49-F238E27FC236}">
                  <a16:creationId xmlns:a16="http://schemas.microsoft.com/office/drawing/2014/main" id="{7DFB7A55-2FEE-D4F6-74FA-F1375BC52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1117"/>
              <a:ext cx="63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id="{3262A7B6-A719-DA64-68C8-D91E1BDCF2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1117"/>
              <a:ext cx="0" cy="4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23">
              <a:extLst>
                <a:ext uri="{FF2B5EF4-FFF2-40B4-BE49-F238E27FC236}">
                  <a16:creationId xmlns:a16="http://schemas.microsoft.com/office/drawing/2014/main" id="{A5F501F5-EA8B-7962-0BFE-05FFCAA14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" y="1129"/>
              <a:ext cx="635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24">
              <a:extLst>
                <a:ext uri="{FF2B5EF4-FFF2-40B4-BE49-F238E27FC236}">
                  <a16:creationId xmlns:a16="http://schemas.microsoft.com/office/drawing/2014/main" id="{4313A7ED-E52D-2FA3-7AE7-2B4330C6C7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1129"/>
              <a:ext cx="0" cy="408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25">
              <a:extLst>
                <a:ext uri="{FF2B5EF4-FFF2-40B4-BE49-F238E27FC236}">
                  <a16:creationId xmlns:a16="http://schemas.microsoft.com/office/drawing/2014/main" id="{DC90E798-55B5-829B-FF58-5D212F4965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" y="1099"/>
              <a:ext cx="635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26">
              <a:extLst>
                <a:ext uri="{FF2B5EF4-FFF2-40B4-BE49-F238E27FC236}">
                  <a16:creationId xmlns:a16="http://schemas.microsoft.com/office/drawing/2014/main" id="{44D0FEB1-A90D-289A-4039-3A89847F5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8" y="1099"/>
              <a:ext cx="0" cy="408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27">
              <a:extLst>
                <a:ext uri="{FF2B5EF4-FFF2-40B4-BE49-F238E27FC236}">
                  <a16:creationId xmlns:a16="http://schemas.microsoft.com/office/drawing/2014/main" id="{F479712E-F6FC-E731-C863-F8536DA60F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" y="1145"/>
              <a:ext cx="635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28">
              <a:extLst>
                <a:ext uri="{FF2B5EF4-FFF2-40B4-BE49-F238E27FC236}">
                  <a16:creationId xmlns:a16="http://schemas.microsoft.com/office/drawing/2014/main" id="{9C3CFCCB-1F95-53FE-839F-7BDC5649AF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6" y="1145"/>
              <a:ext cx="0" cy="408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29">
              <a:extLst>
                <a:ext uri="{FF2B5EF4-FFF2-40B4-BE49-F238E27FC236}">
                  <a16:creationId xmlns:a16="http://schemas.microsoft.com/office/drawing/2014/main" id="{470DE193-ADD7-05DF-3BE1-B1EAF4F833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" y="1084"/>
              <a:ext cx="635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30">
              <a:extLst>
                <a:ext uri="{FF2B5EF4-FFF2-40B4-BE49-F238E27FC236}">
                  <a16:creationId xmlns:a16="http://schemas.microsoft.com/office/drawing/2014/main" id="{9B2B5B1A-0E99-B5CD-0C13-0EA8168C85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4" y="1084"/>
              <a:ext cx="0" cy="408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9" name="Group 31">
            <a:extLst>
              <a:ext uri="{FF2B5EF4-FFF2-40B4-BE49-F238E27FC236}">
                <a16:creationId xmlns:a16="http://schemas.microsoft.com/office/drawing/2014/main" id="{F81A8C89-46CF-0842-DFB9-02936E299899}"/>
              </a:ext>
            </a:extLst>
          </p:cNvPr>
          <p:cNvGrpSpPr>
            <a:grpSpLocks/>
          </p:cNvGrpSpPr>
          <p:nvPr/>
        </p:nvGrpSpPr>
        <p:grpSpPr bwMode="auto">
          <a:xfrm>
            <a:off x="4128453" y="1377633"/>
            <a:ext cx="1100137" cy="744537"/>
            <a:chOff x="721" y="1084"/>
            <a:chExt cx="693" cy="469"/>
          </a:xfrm>
        </p:grpSpPr>
        <p:sp>
          <p:nvSpPr>
            <p:cNvPr id="30" name="Line 32">
              <a:extLst>
                <a:ext uri="{FF2B5EF4-FFF2-40B4-BE49-F238E27FC236}">
                  <a16:creationId xmlns:a16="http://schemas.microsoft.com/office/drawing/2014/main" id="{F7009066-2F43-E5E6-443E-ED72C56BFB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1117"/>
              <a:ext cx="635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Line 33">
              <a:extLst>
                <a:ext uri="{FF2B5EF4-FFF2-40B4-BE49-F238E27FC236}">
                  <a16:creationId xmlns:a16="http://schemas.microsoft.com/office/drawing/2014/main" id="{13122F3D-FBCB-68A4-559F-C571862F4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1117"/>
              <a:ext cx="0" cy="40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1D89AD68-B592-2DF7-5C5C-96489F1A0F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" y="1129"/>
              <a:ext cx="635" cy="0"/>
            </a:xfrm>
            <a:prstGeom prst="line">
              <a:avLst/>
            </a:prstGeom>
            <a:noFill/>
            <a:ln w="2540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Line 35">
              <a:extLst>
                <a:ext uri="{FF2B5EF4-FFF2-40B4-BE49-F238E27FC236}">
                  <a16:creationId xmlns:a16="http://schemas.microsoft.com/office/drawing/2014/main" id="{AC4D312E-2198-5B76-5329-8FAEE5CE2B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1129"/>
              <a:ext cx="0" cy="408"/>
            </a:xfrm>
            <a:prstGeom prst="line">
              <a:avLst/>
            </a:prstGeom>
            <a:noFill/>
            <a:ln w="2540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Line 36">
              <a:extLst>
                <a:ext uri="{FF2B5EF4-FFF2-40B4-BE49-F238E27FC236}">
                  <a16:creationId xmlns:a16="http://schemas.microsoft.com/office/drawing/2014/main" id="{22F0CF5F-2F75-6DA5-990A-21C768F2E1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" y="1099"/>
              <a:ext cx="635" cy="0"/>
            </a:xfrm>
            <a:prstGeom prst="line">
              <a:avLst/>
            </a:prstGeom>
            <a:noFill/>
            <a:ln w="2540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Line 37">
              <a:extLst>
                <a:ext uri="{FF2B5EF4-FFF2-40B4-BE49-F238E27FC236}">
                  <a16:creationId xmlns:a16="http://schemas.microsoft.com/office/drawing/2014/main" id="{7E209FFB-379C-FCEC-F0F3-C3A5E5A7B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8" y="1099"/>
              <a:ext cx="0" cy="408"/>
            </a:xfrm>
            <a:prstGeom prst="line">
              <a:avLst/>
            </a:prstGeom>
            <a:noFill/>
            <a:ln w="2540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Line 38">
              <a:extLst>
                <a:ext uri="{FF2B5EF4-FFF2-40B4-BE49-F238E27FC236}">
                  <a16:creationId xmlns:a16="http://schemas.microsoft.com/office/drawing/2014/main" id="{84089E40-0104-A86D-5319-12ADC475CD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" y="1145"/>
              <a:ext cx="635" cy="0"/>
            </a:xfrm>
            <a:prstGeom prst="line">
              <a:avLst/>
            </a:prstGeom>
            <a:noFill/>
            <a:ln w="25400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Line 39">
              <a:extLst>
                <a:ext uri="{FF2B5EF4-FFF2-40B4-BE49-F238E27FC236}">
                  <a16:creationId xmlns:a16="http://schemas.microsoft.com/office/drawing/2014/main" id="{4102E56F-8E4F-EC81-D644-D9E8734C77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6" y="1145"/>
              <a:ext cx="0" cy="408"/>
            </a:xfrm>
            <a:prstGeom prst="line">
              <a:avLst/>
            </a:prstGeom>
            <a:noFill/>
            <a:ln w="25400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Line 40">
              <a:extLst>
                <a:ext uri="{FF2B5EF4-FFF2-40B4-BE49-F238E27FC236}">
                  <a16:creationId xmlns:a16="http://schemas.microsoft.com/office/drawing/2014/main" id="{E0ECA0E8-3F93-66F4-72FD-35C0DCD034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" y="1084"/>
              <a:ext cx="635" cy="0"/>
            </a:xfrm>
            <a:prstGeom prst="line">
              <a:avLst/>
            </a:prstGeom>
            <a:noFill/>
            <a:ln w="25400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Line 41">
              <a:extLst>
                <a:ext uri="{FF2B5EF4-FFF2-40B4-BE49-F238E27FC236}">
                  <a16:creationId xmlns:a16="http://schemas.microsoft.com/office/drawing/2014/main" id="{F63ADFAC-DDCA-CACB-97BD-C448FA8D3D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4" y="1084"/>
              <a:ext cx="0" cy="408"/>
            </a:xfrm>
            <a:prstGeom prst="line">
              <a:avLst/>
            </a:prstGeom>
            <a:noFill/>
            <a:ln w="25400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0" name="Line 42">
            <a:extLst>
              <a:ext uri="{FF2B5EF4-FFF2-40B4-BE49-F238E27FC236}">
                <a16:creationId xmlns:a16="http://schemas.microsoft.com/office/drawing/2014/main" id="{733906B9-4178-4D2E-33DB-C4060D3DA536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9540" y="1401445"/>
            <a:ext cx="4103688" cy="5064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" name="Line 43">
            <a:extLst>
              <a:ext uri="{FF2B5EF4-FFF2-40B4-BE49-F238E27FC236}">
                <a16:creationId xmlns:a16="http://schemas.microsoft.com/office/drawing/2014/main" id="{728BCF41-F31B-4D82-E23F-9150304A3A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8453" y="1401445"/>
            <a:ext cx="4105275" cy="506413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2" name="Line 44">
            <a:extLst>
              <a:ext uri="{FF2B5EF4-FFF2-40B4-BE49-F238E27FC236}">
                <a16:creationId xmlns:a16="http://schemas.microsoft.com/office/drawing/2014/main" id="{51DE83D4-8775-1E82-406B-22E3358FE61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6515" y="2049145"/>
            <a:ext cx="4105275" cy="577850"/>
          </a:xfrm>
          <a:prstGeom prst="line">
            <a:avLst/>
          </a:prstGeom>
          <a:noFill/>
          <a:ln w="9525">
            <a:solidFill>
              <a:srgbClr val="C0C0C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" name="Line 45">
            <a:extLst>
              <a:ext uri="{FF2B5EF4-FFF2-40B4-BE49-F238E27FC236}">
                <a16:creationId xmlns:a16="http://schemas.microsoft.com/office/drawing/2014/main" id="{D0780913-F535-A3D4-EEB4-CF75782916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2553" y="1401445"/>
            <a:ext cx="12239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4" name="Line 46">
            <a:extLst>
              <a:ext uri="{FF2B5EF4-FFF2-40B4-BE49-F238E27FC236}">
                <a16:creationId xmlns:a16="http://schemas.microsoft.com/office/drawing/2014/main" id="{65EB1FE8-6747-ECFD-DBB7-894000F628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5578" y="1617345"/>
            <a:ext cx="12239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" name="Line 47">
            <a:extLst>
              <a:ext uri="{FF2B5EF4-FFF2-40B4-BE49-F238E27FC236}">
                <a16:creationId xmlns:a16="http://schemas.microsoft.com/office/drawing/2014/main" id="{AF73E790-590F-1401-CDDD-35CAC63B5E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80753" y="1401445"/>
            <a:ext cx="12239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6" name="Oval 48">
            <a:extLst>
              <a:ext uri="{FF2B5EF4-FFF2-40B4-BE49-F238E27FC236}">
                <a16:creationId xmlns:a16="http://schemas.microsoft.com/office/drawing/2014/main" id="{A61FBD00-5EFD-9E0B-58E8-610170F20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0390" y="1761808"/>
            <a:ext cx="576263" cy="431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7" name="Oval 49">
            <a:extLst>
              <a:ext uri="{FF2B5EF4-FFF2-40B4-BE49-F238E27FC236}">
                <a16:creationId xmlns:a16="http://schemas.microsoft.com/office/drawing/2014/main" id="{2A39025D-0B81-553F-1EB0-83B215A2D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353" y="1229995"/>
            <a:ext cx="576262" cy="431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8" name="Object 50">
            <a:extLst>
              <a:ext uri="{FF2B5EF4-FFF2-40B4-BE49-F238E27FC236}">
                <a16:creationId xmlns:a16="http://schemas.microsoft.com/office/drawing/2014/main" id="{7FBCFE35-358B-9474-BBE2-E941498111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758941"/>
              </p:ext>
            </p:extLst>
          </p:nvPr>
        </p:nvGraphicFramePr>
        <p:xfrm>
          <a:off x="5857240" y="683895"/>
          <a:ext cx="403225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79600" imgH="368300" progId="Equation.DSMT4">
                  <p:embed/>
                </p:oleObj>
              </mc:Choice>
              <mc:Fallback>
                <p:oleObj name="Equation" r:id="rId2" imgW="1879600" imgH="368300" progId="Equation.DSMT4">
                  <p:embed/>
                  <p:pic>
                    <p:nvPicPr>
                      <p:cNvPr id="6194" name="Object 50">
                        <a:extLst>
                          <a:ext uri="{FF2B5EF4-FFF2-40B4-BE49-F238E27FC236}">
                            <a16:creationId xmlns:a16="http://schemas.microsoft.com/office/drawing/2014/main" id="{AE347DA4-2860-BC74-170F-E7F67B915D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240" y="683895"/>
                        <a:ext cx="403225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4A1FFD3F-00F8-B69E-4B3C-38CA1B6FD63C}"/>
              </a:ext>
            </a:extLst>
          </p:cNvPr>
          <p:cNvSpPr txBox="1"/>
          <p:nvPr/>
        </p:nvSpPr>
        <p:spPr>
          <a:xfrm>
            <a:off x="0" y="4504650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Nagel, 1987, 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estimation of optical flow: Relations between…,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Artificial intelligence, 33(3): 299–324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DA53757-3242-B293-A3D2-32EDC56B1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440" y="3380362"/>
            <a:ext cx="4712112" cy="102745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9D61403-1029-4483-07B0-F722EDC0B91F}"/>
              </a:ext>
            </a:extLst>
          </p:cNvPr>
          <p:cNvSpPr txBox="1"/>
          <p:nvPr/>
        </p:nvSpPr>
        <p:spPr>
          <a:xfrm>
            <a:off x="6296297" y="3976339"/>
            <a:ext cx="568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Снято условие строгой консервативности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0A2A668-B462-ED45-81F5-FBF32DCFE3D8}"/>
              </a:ext>
            </a:extLst>
          </p:cNvPr>
          <p:cNvSpPr txBox="1"/>
          <p:nvPr/>
        </p:nvSpPr>
        <p:spPr>
          <a:xfrm>
            <a:off x="0" y="4999713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См. также: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08C7AAB-41A8-C9B3-2890-C34DA55027B7}"/>
              </a:ext>
            </a:extLst>
          </p:cNvPr>
          <p:cNvSpPr txBox="1"/>
          <p:nvPr/>
        </p:nvSpPr>
        <p:spPr>
          <a:xfrm>
            <a:off x="0" y="5430938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Liu, Ribeiro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2011,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survey on image-based continuum-body</a:t>
            </a:r>
            <a:r>
              <a:rPr lang="ru-RU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Image Vis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Comp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509–523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1">
            <a:extLst>
              <a:ext uri="{FF2B5EF4-FFF2-40B4-BE49-F238E27FC236}">
                <a16:creationId xmlns:a16="http://schemas.microsoft.com/office/drawing/2014/main" id="{360D4DE3-9A58-DF87-B9B9-C2B41B9AD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16214"/>
            <a:ext cx="1219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Emery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al., 1986, 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objective method for computing</a:t>
            </a:r>
            <a:r>
              <a:rPr lang="en-US" altLang="ru-RU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J. </a:t>
            </a:r>
            <a:r>
              <a:rPr kumimoji="0" lang="en-US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Geophys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Res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Vl-91(C11): 12865–12878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6955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86A68-C18A-607F-6A87-78DBA4FA3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DD836D-2601-AE5A-40EB-90DE6FA4590E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BA0FA-BE46-95BD-40A9-479EC4A08506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6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51F221-297E-15FF-B40B-C59245DBF664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Регуляризация решения: требование гладкости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875366-5286-2D6B-A32E-901584ECE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555" y="505197"/>
            <a:ext cx="6484128" cy="2073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7A5EBD-F802-FF05-0572-A21374CA2A45}"/>
              </a:ext>
            </a:extLst>
          </p:cNvPr>
          <p:cNvSpPr txBox="1"/>
          <p:nvPr/>
        </p:nvSpPr>
        <p:spPr>
          <a:xfrm>
            <a:off x="0" y="2743517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Horn, Schunck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1981, 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Determining optical flow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Artificial Intelligence. 17(17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):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185–203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C6C3C7-22B4-BD9E-7A25-9A836DEE1177}"/>
              </a:ext>
            </a:extLst>
          </p:cNvPr>
          <p:cNvSpPr txBox="1"/>
          <p:nvPr/>
        </p:nvSpPr>
        <p:spPr>
          <a:xfrm>
            <a:off x="0" y="3148405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См. также: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1A0BA895-78C6-2D25-F35A-7A86C72FA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3" y="505197"/>
            <a:ext cx="3311525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2" name="Group 9">
            <a:extLst>
              <a:ext uri="{FF2B5EF4-FFF2-40B4-BE49-F238E27FC236}">
                <a16:creationId xmlns:a16="http://schemas.microsoft.com/office/drawing/2014/main" id="{AAD517AC-1099-0C16-4F18-4CFD847A1CF0}"/>
              </a:ext>
            </a:extLst>
          </p:cNvPr>
          <p:cNvGrpSpPr>
            <a:grpSpLocks/>
          </p:cNvGrpSpPr>
          <p:nvPr/>
        </p:nvGrpSpPr>
        <p:grpSpPr bwMode="auto">
          <a:xfrm>
            <a:off x="1116330" y="1224334"/>
            <a:ext cx="1100138" cy="744538"/>
            <a:chOff x="721" y="1084"/>
            <a:chExt cx="693" cy="469"/>
          </a:xfrm>
        </p:grpSpPr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2E4A4676-BA45-F4AC-F64E-4F1832A8DB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1117"/>
              <a:ext cx="63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5189D9E5-FD46-1E34-7D13-3CD19B105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1117"/>
              <a:ext cx="0" cy="40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7E3B2FCD-52BB-9284-83AD-3DEBAA50DF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" y="1129"/>
              <a:ext cx="635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13">
              <a:extLst>
                <a:ext uri="{FF2B5EF4-FFF2-40B4-BE49-F238E27FC236}">
                  <a16:creationId xmlns:a16="http://schemas.microsoft.com/office/drawing/2014/main" id="{42C18900-EFEC-11A0-435E-C2B69C7566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1129"/>
              <a:ext cx="0" cy="408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14">
              <a:extLst>
                <a:ext uri="{FF2B5EF4-FFF2-40B4-BE49-F238E27FC236}">
                  <a16:creationId xmlns:a16="http://schemas.microsoft.com/office/drawing/2014/main" id="{43C4DB3E-DA59-A7CA-7F1F-50EF48F2BF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" y="1099"/>
              <a:ext cx="635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15">
              <a:extLst>
                <a:ext uri="{FF2B5EF4-FFF2-40B4-BE49-F238E27FC236}">
                  <a16:creationId xmlns:a16="http://schemas.microsoft.com/office/drawing/2014/main" id="{4A0174DC-B899-4FED-71DA-2898256574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8" y="1099"/>
              <a:ext cx="0" cy="408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DCA6FB73-53B8-6788-CC33-09D6AB8B12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" y="1145"/>
              <a:ext cx="635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17">
              <a:extLst>
                <a:ext uri="{FF2B5EF4-FFF2-40B4-BE49-F238E27FC236}">
                  <a16:creationId xmlns:a16="http://schemas.microsoft.com/office/drawing/2014/main" id="{0795EF1F-F4B0-BEEC-4F24-3ED13EF224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6" y="1145"/>
              <a:ext cx="0" cy="408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41DBDCCB-196A-8CE4-12D3-77546D7AD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" y="1084"/>
              <a:ext cx="635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55B2AAE6-6AB5-E440-1DA2-72C3232607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4" y="1084"/>
              <a:ext cx="0" cy="408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3" name="Group 31">
            <a:extLst>
              <a:ext uri="{FF2B5EF4-FFF2-40B4-BE49-F238E27FC236}">
                <a16:creationId xmlns:a16="http://schemas.microsoft.com/office/drawing/2014/main" id="{04859C8C-DCD6-12AE-0A26-7FD64DAFC260}"/>
              </a:ext>
            </a:extLst>
          </p:cNvPr>
          <p:cNvGrpSpPr>
            <a:grpSpLocks/>
          </p:cNvGrpSpPr>
          <p:nvPr/>
        </p:nvGrpSpPr>
        <p:grpSpPr bwMode="auto">
          <a:xfrm>
            <a:off x="2340293" y="695697"/>
            <a:ext cx="1100137" cy="744537"/>
            <a:chOff x="721" y="1084"/>
            <a:chExt cx="693" cy="469"/>
          </a:xfrm>
        </p:grpSpPr>
        <p:sp>
          <p:nvSpPr>
            <p:cNvPr id="24" name="Line 32">
              <a:extLst>
                <a:ext uri="{FF2B5EF4-FFF2-40B4-BE49-F238E27FC236}">
                  <a16:creationId xmlns:a16="http://schemas.microsoft.com/office/drawing/2014/main" id="{0832B081-D9C6-0D70-FE6E-4C2A07F5B0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8" y="1117"/>
              <a:ext cx="635" cy="0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33">
              <a:extLst>
                <a:ext uri="{FF2B5EF4-FFF2-40B4-BE49-F238E27FC236}">
                  <a16:creationId xmlns:a16="http://schemas.microsoft.com/office/drawing/2014/main" id="{5930C50F-1479-9E64-29E5-694D56DB1B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83" y="1117"/>
              <a:ext cx="0" cy="408"/>
            </a:xfrm>
            <a:prstGeom prst="line">
              <a:avLst/>
            </a:prstGeom>
            <a:noFill/>
            <a:ln w="25400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34">
              <a:extLst>
                <a:ext uri="{FF2B5EF4-FFF2-40B4-BE49-F238E27FC236}">
                  <a16:creationId xmlns:a16="http://schemas.microsoft.com/office/drawing/2014/main" id="{16265F9C-E8E3-E3E4-410E-D6ABF38D18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3" y="1129"/>
              <a:ext cx="635" cy="0"/>
            </a:xfrm>
            <a:prstGeom prst="line">
              <a:avLst/>
            </a:prstGeom>
            <a:noFill/>
            <a:ln w="2540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35">
              <a:extLst>
                <a:ext uri="{FF2B5EF4-FFF2-40B4-BE49-F238E27FC236}">
                  <a16:creationId xmlns:a16="http://schemas.microsoft.com/office/drawing/2014/main" id="{B848722A-0827-014E-31D3-9BDFB12FFD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8" y="1129"/>
              <a:ext cx="0" cy="408"/>
            </a:xfrm>
            <a:prstGeom prst="line">
              <a:avLst/>
            </a:prstGeom>
            <a:noFill/>
            <a:ln w="2540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Line 36">
              <a:extLst>
                <a:ext uri="{FF2B5EF4-FFF2-40B4-BE49-F238E27FC236}">
                  <a16:creationId xmlns:a16="http://schemas.microsoft.com/office/drawing/2014/main" id="{114ACD94-59BE-6B4A-7B5E-506B41FFDC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" y="1099"/>
              <a:ext cx="635" cy="0"/>
            </a:xfrm>
            <a:prstGeom prst="line">
              <a:avLst/>
            </a:prstGeom>
            <a:noFill/>
            <a:ln w="2540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37">
              <a:extLst>
                <a:ext uri="{FF2B5EF4-FFF2-40B4-BE49-F238E27FC236}">
                  <a16:creationId xmlns:a16="http://schemas.microsoft.com/office/drawing/2014/main" id="{6B2202CF-28B9-764B-E23C-CAFD22C92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8" y="1099"/>
              <a:ext cx="0" cy="408"/>
            </a:xfrm>
            <a:prstGeom prst="line">
              <a:avLst/>
            </a:prstGeom>
            <a:noFill/>
            <a:ln w="25400" cap="rnd">
              <a:solidFill>
                <a:srgbClr val="80808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Line 38">
              <a:extLst>
                <a:ext uri="{FF2B5EF4-FFF2-40B4-BE49-F238E27FC236}">
                  <a16:creationId xmlns:a16="http://schemas.microsoft.com/office/drawing/2014/main" id="{CE0C50B0-E145-4B59-DF39-0B506E4470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" y="1145"/>
              <a:ext cx="635" cy="0"/>
            </a:xfrm>
            <a:prstGeom prst="line">
              <a:avLst/>
            </a:prstGeom>
            <a:noFill/>
            <a:ln w="25400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Line 39">
              <a:extLst>
                <a:ext uri="{FF2B5EF4-FFF2-40B4-BE49-F238E27FC236}">
                  <a16:creationId xmlns:a16="http://schemas.microsoft.com/office/drawing/2014/main" id="{7F1DB7E7-14B9-9619-3746-E46428E096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6" y="1145"/>
              <a:ext cx="0" cy="408"/>
            </a:xfrm>
            <a:prstGeom prst="line">
              <a:avLst/>
            </a:prstGeom>
            <a:noFill/>
            <a:ln w="25400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Line 40">
              <a:extLst>
                <a:ext uri="{FF2B5EF4-FFF2-40B4-BE49-F238E27FC236}">
                  <a16:creationId xmlns:a16="http://schemas.microsoft.com/office/drawing/2014/main" id="{A095956D-E168-09E6-8D95-C4591310FC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" y="1084"/>
              <a:ext cx="635" cy="0"/>
            </a:xfrm>
            <a:prstGeom prst="line">
              <a:avLst/>
            </a:prstGeom>
            <a:noFill/>
            <a:ln w="25400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Line 41">
              <a:extLst>
                <a:ext uri="{FF2B5EF4-FFF2-40B4-BE49-F238E27FC236}">
                  <a16:creationId xmlns:a16="http://schemas.microsoft.com/office/drawing/2014/main" id="{96914531-8388-0D4C-2FD9-128AB4E17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4" y="1084"/>
              <a:ext cx="0" cy="408"/>
            </a:xfrm>
            <a:prstGeom prst="line">
              <a:avLst/>
            </a:prstGeom>
            <a:noFill/>
            <a:ln w="25400" cap="rnd">
              <a:solidFill>
                <a:srgbClr val="C0C0C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4" name="Line 45">
            <a:extLst>
              <a:ext uri="{FF2B5EF4-FFF2-40B4-BE49-F238E27FC236}">
                <a16:creationId xmlns:a16="http://schemas.microsoft.com/office/drawing/2014/main" id="{5044658E-EE50-FC1D-3BA9-4F162B26CD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4393" y="719509"/>
            <a:ext cx="12239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" name="Line 46">
            <a:extLst>
              <a:ext uri="{FF2B5EF4-FFF2-40B4-BE49-F238E27FC236}">
                <a16:creationId xmlns:a16="http://schemas.microsoft.com/office/drawing/2014/main" id="{8CB6E4E7-3D81-7A87-CE02-E51CE48B02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97418" y="935409"/>
            <a:ext cx="12239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Line 47">
            <a:extLst>
              <a:ext uri="{FF2B5EF4-FFF2-40B4-BE49-F238E27FC236}">
                <a16:creationId xmlns:a16="http://schemas.microsoft.com/office/drawing/2014/main" id="{EF79B18F-E934-5F82-B51D-C5FC85D2D6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92593" y="719509"/>
            <a:ext cx="122396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149B996C-EDE6-97C5-A190-2A65BBAC3E0E}"/>
              </a:ext>
            </a:extLst>
          </p:cNvPr>
          <p:cNvCxnSpPr>
            <a:stCxn id="36" idx="0"/>
            <a:endCxn id="35" idx="1"/>
          </p:cNvCxnSpPr>
          <p:nvPr/>
        </p:nvCxnSpPr>
        <p:spPr>
          <a:xfrm flipV="1">
            <a:off x="1692593" y="935409"/>
            <a:ext cx="1728787" cy="360363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434D26F6-F056-5D59-9CEA-41307D47B34B}"/>
              </a:ext>
            </a:extLst>
          </p:cNvPr>
          <p:cNvCxnSpPr>
            <a:stCxn id="35" idx="0"/>
            <a:endCxn id="34" idx="1"/>
          </p:cNvCxnSpPr>
          <p:nvPr/>
        </p:nvCxnSpPr>
        <p:spPr>
          <a:xfrm flipV="1">
            <a:off x="2197418" y="719509"/>
            <a:ext cx="1150937" cy="792163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153061D-AB7E-1A48-299E-11AB1290C2C8}"/>
              </a:ext>
            </a:extLst>
          </p:cNvPr>
          <p:cNvSpPr txBox="1"/>
          <p:nvPr/>
        </p:nvSpPr>
        <p:spPr>
          <a:xfrm>
            <a:off x="0" y="3547087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Nagel,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Enkelmann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1986, 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 investigation of smoothness…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IEEE Trans. P. An. Machin. Int., 8(5): 565–593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F96D09-6CAA-B750-6956-06BC4BB49FD1}"/>
              </a:ext>
            </a:extLst>
          </p:cNvPr>
          <p:cNvSpPr txBox="1"/>
          <p:nvPr/>
        </p:nvSpPr>
        <p:spPr>
          <a:xfrm>
            <a:off x="0" y="3945098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314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Weickert, </a:t>
            </a:r>
            <a:r>
              <a:rPr lang="en-US" sz="2000" dirty="0" err="1">
                <a:solidFill>
                  <a:srgbClr val="1314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Schnörr</a:t>
            </a:r>
            <a:r>
              <a:rPr lang="en-US" sz="2000" dirty="0">
                <a:solidFill>
                  <a:srgbClr val="1314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2001,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1314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theoretical framework for convex…</a:t>
            </a:r>
            <a:r>
              <a:rPr lang="en-US" sz="2000" dirty="0">
                <a:solidFill>
                  <a:srgbClr val="1314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Int. J. Comp. Vis., 45(3)</a:t>
            </a:r>
            <a:r>
              <a:rPr lang="en-US" sz="2000" dirty="0">
                <a:solidFill>
                  <a:srgbClr val="13141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1314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245–264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1">
            <a:extLst>
              <a:ext uri="{FF2B5EF4-FFF2-40B4-BE49-F238E27FC236}">
                <a16:creationId xmlns:a16="http://schemas.microsoft.com/office/drawing/2014/main" id="{B1AB10C6-4167-892F-15CB-A3F99C475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53555"/>
            <a:ext cx="1219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rgbClr val="13141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Garbe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kumimoji="0" lang="en-US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Ommer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2013, </a:t>
            </a:r>
            <a:r>
              <a:rPr kumimoji="0" lang="en-US" altLang="ru-RU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Parameter estimation…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in: Model based parameter estimation: Theory and applications (Eds: H.G. Bock et al.), Berlin, Heidelberg: Springer-Verlag, P. 311–334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5629E6-E73D-0666-096B-5DB15F8DCB1B}"/>
              </a:ext>
            </a:extLst>
          </p:cNvPr>
          <p:cNvSpPr txBox="1"/>
          <p:nvPr/>
        </p:nvSpPr>
        <p:spPr>
          <a:xfrm>
            <a:off x="0" y="5060752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Обзоры: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D7D5EC-3C42-F407-0F6F-142AEB73EFB4}"/>
              </a:ext>
            </a:extLst>
          </p:cNvPr>
          <p:cNvSpPr txBox="1"/>
          <p:nvPr/>
        </p:nvSpPr>
        <p:spPr>
          <a:xfrm>
            <a:off x="0" y="5455629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Barron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1994, 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Performance of optical flow techniques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Int. J. Comp. Vis., 12(1): 43–77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2">
            <a:extLst>
              <a:ext uri="{FF2B5EF4-FFF2-40B4-BE49-F238E27FC236}">
                <a16:creationId xmlns:a16="http://schemas.microsoft.com/office/drawing/2014/main" id="{9E0BBAC4-6982-BCE4-FE1B-CEB58BE6D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55050"/>
            <a:ext cx="113690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Fleet, Weiss, 2005, Optical flow estimation, in: Mathematical models in computer vision: The handbook (Eds. N. </a:t>
            </a:r>
            <a:r>
              <a:rPr kumimoji="0" lang="en-US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Paragios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Y. Chen, and O. </a:t>
            </a:r>
            <a:r>
              <a:rPr kumimoji="0" lang="en-US" altLang="ru-RU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Faugeras</a:t>
            </a:r>
            <a:r>
              <a:rPr kumimoji="0" lang="en-US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Chapter 15. Berlin: Springer, P. 239–258</a:t>
            </a: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5128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A1D0D-4591-1E0E-CBDA-11CB30B08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01F28C-79D5-9DAE-E2C0-84F013AEEC89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F8527-94D7-BB1E-3E38-58720E6187CF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7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9DF4A-105B-07A2-10A8-490A727424E0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Возможная реализация вычислительной схемы: пирамидальный алгоритм</a:t>
            </a:r>
          </a:p>
        </p:txBody>
      </p:sp>
      <p:sp>
        <p:nvSpPr>
          <p:cNvPr id="3" name="AutoShape 38">
            <a:extLst>
              <a:ext uri="{FF2B5EF4-FFF2-40B4-BE49-F238E27FC236}">
                <a16:creationId xmlns:a16="http://schemas.microsoft.com/office/drawing/2014/main" id="{9947CD18-A8F8-965D-EE90-AB338F3E8B8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001930" y="1362653"/>
            <a:ext cx="9144000" cy="5002926"/>
          </a:xfrm>
          <a:prstGeom prst="rtTriangle">
            <a:avLst/>
          </a:prstGeom>
          <a:solidFill>
            <a:srgbClr val="99CCFF">
              <a:alpha val="14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67209B9A-9991-7784-90B6-13EFAB2BC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533103"/>
            <a:ext cx="4280580" cy="27676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4C23D13-6FB6-CBF7-B245-C20B39558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85" y="412785"/>
            <a:ext cx="5001305" cy="273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ABB35A3-5465-FD80-716C-3E5F30FE5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" y="664707"/>
            <a:ext cx="2435543" cy="400110"/>
          </a:xfrm>
          <a:prstGeom prst="rect">
            <a:avLst/>
          </a:prstGeom>
          <a:solidFill>
            <a:srgbClr val="99CC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Оценка движения: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68517-8FFF-28A1-8885-C2C07FEA8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3660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" name="Object 7">
            <a:extLst>
              <a:ext uri="{FF2B5EF4-FFF2-40B4-BE49-F238E27FC236}">
                <a16:creationId xmlns:a16="http://schemas.microsoft.com/office/drawing/2014/main" id="{5DD2F9B0-99DF-903D-E495-81A3644DD6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571566"/>
              </p:ext>
            </p:extLst>
          </p:nvPr>
        </p:nvGraphicFramePr>
        <p:xfrm>
          <a:off x="795020" y="1149688"/>
          <a:ext cx="14097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09088" imgH="406224" progId="Equation.DSMT4">
                  <p:embed/>
                </p:oleObj>
              </mc:Choice>
              <mc:Fallback>
                <p:oleObj name="Equation" r:id="rId3" imgW="1409088" imgH="406224" progId="Equation.DSMT4">
                  <p:embed/>
                  <p:pic>
                    <p:nvPicPr>
                      <p:cNvPr id="143367" name="Object 7">
                        <a:extLst>
                          <a:ext uri="{FF2B5EF4-FFF2-40B4-BE49-F238E27FC236}">
                            <a16:creationId xmlns:a16="http://schemas.microsoft.com/office/drawing/2014/main" id="{69DAA195-F54A-9041-74FC-C1A21E71F1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020" y="1149688"/>
                        <a:ext cx="14097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7703B38-2170-A4E9-028D-4C185ADE4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2707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" name="Object 9">
            <a:extLst>
              <a:ext uri="{FF2B5EF4-FFF2-40B4-BE49-F238E27FC236}">
                <a16:creationId xmlns:a16="http://schemas.microsoft.com/office/drawing/2014/main" id="{5AA8882F-2493-6E79-FDB5-DA8FA34EE6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672281"/>
              </p:ext>
            </p:extLst>
          </p:nvPr>
        </p:nvGraphicFramePr>
        <p:xfrm>
          <a:off x="795020" y="1691026"/>
          <a:ext cx="34956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92500" imgH="431800" progId="Equation.DSMT4">
                  <p:embed/>
                </p:oleObj>
              </mc:Choice>
              <mc:Fallback>
                <p:oleObj name="Equation" r:id="rId5" imgW="3492500" imgH="431800" progId="Equation.DSMT4">
                  <p:embed/>
                  <p:pic>
                    <p:nvPicPr>
                      <p:cNvPr id="143369" name="Object 9">
                        <a:extLst>
                          <a:ext uri="{FF2B5EF4-FFF2-40B4-BE49-F238E27FC236}">
                            <a16:creationId xmlns:a16="http://schemas.microsoft.com/office/drawing/2014/main" id="{EAAA8CE8-12BE-C04A-4388-7182AE0373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020" y="1691026"/>
                        <a:ext cx="349567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9C7A1D4-91B4-3E90-74CF-BEBA575DC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0800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4" name="Object 11">
            <a:extLst>
              <a:ext uri="{FF2B5EF4-FFF2-40B4-BE49-F238E27FC236}">
                <a16:creationId xmlns:a16="http://schemas.microsoft.com/office/drawing/2014/main" id="{E9CA23EC-9AB1-5001-A666-F5B12D6AD2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214109"/>
              </p:ext>
            </p:extLst>
          </p:nvPr>
        </p:nvGraphicFramePr>
        <p:xfrm>
          <a:off x="795020" y="2106165"/>
          <a:ext cx="51054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105400" imgH="863600" progId="Equation.DSMT4">
                  <p:embed/>
                </p:oleObj>
              </mc:Choice>
              <mc:Fallback>
                <p:oleObj name="Equation" r:id="rId7" imgW="5105400" imgH="863600" progId="Equation.DSMT4">
                  <p:embed/>
                  <p:pic>
                    <p:nvPicPr>
                      <p:cNvPr id="143371" name="Object 11">
                        <a:extLst>
                          <a:ext uri="{FF2B5EF4-FFF2-40B4-BE49-F238E27FC236}">
                            <a16:creationId xmlns:a16="http://schemas.microsoft.com/office/drawing/2014/main" id="{807B4264-85D5-C135-750F-EB6D01F121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020" y="2106165"/>
                        <a:ext cx="5105400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A3860E21-C33B-A07D-322F-A248F5CF2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6515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6" name="Object 13">
            <a:extLst>
              <a:ext uri="{FF2B5EF4-FFF2-40B4-BE49-F238E27FC236}">
                <a16:creationId xmlns:a16="http://schemas.microsoft.com/office/drawing/2014/main" id="{A80497B1-246A-6AB8-7056-2EFD15C741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429713"/>
              </p:ext>
            </p:extLst>
          </p:nvPr>
        </p:nvGraphicFramePr>
        <p:xfrm>
          <a:off x="795020" y="3064908"/>
          <a:ext cx="284797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844800" imgH="749300" progId="Equation.DSMT4">
                  <p:embed/>
                </p:oleObj>
              </mc:Choice>
              <mc:Fallback>
                <p:oleObj name="Equation" r:id="rId9" imgW="2844800" imgH="749300" progId="Equation.DSMT4">
                  <p:embed/>
                  <p:pic>
                    <p:nvPicPr>
                      <p:cNvPr id="143373" name="Object 13">
                        <a:extLst>
                          <a:ext uri="{FF2B5EF4-FFF2-40B4-BE49-F238E27FC236}">
                            <a16:creationId xmlns:a16="http://schemas.microsoft.com/office/drawing/2014/main" id="{776251FD-DA22-16D9-6CF7-53A7A119D8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020" y="3064908"/>
                        <a:ext cx="2847975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5">
            <a:extLst>
              <a:ext uri="{FF2B5EF4-FFF2-40B4-BE49-F238E27FC236}">
                <a16:creationId xmlns:a16="http://schemas.microsoft.com/office/drawing/2014/main" id="{CE7AA3A2-4261-A223-D648-84EC5E3C2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3361" y="3343840"/>
            <a:ext cx="3158490" cy="400110"/>
          </a:xfrm>
          <a:prstGeom prst="rect">
            <a:avLst/>
          </a:prstGeom>
          <a:solidFill>
            <a:srgbClr val="99CC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Компенсация движения: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090170-F609-68EC-F0F2-5E07AF39A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1755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5AEAED30-4BA3-1644-B3B8-06F6E39E9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1755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0" name="Rectangle 21">
            <a:extLst>
              <a:ext uri="{FF2B5EF4-FFF2-40B4-BE49-F238E27FC236}">
                <a16:creationId xmlns:a16="http://schemas.microsoft.com/office/drawing/2014/main" id="{27781898-DFD0-099B-85FF-7B22CE408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96515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EA3876F8-9EB8-4A6D-4C87-2AF5B1E62D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238200"/>
              </p:ext>
            </p:extLst>
          </p:nvPr>
        </p:nvGraphicFramePr>
        <p:xfrm>
          <a:off x="7309190" y="3814028"/>
          <a:ext cx="3438525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41700" imgH="749300" progId="Equation.DSMT4">
                  <p:embed/>
                </p:oleObj>
              </mc:Choice>
              <mc:Fallback>
                <p:oleObj name="Equation" r:id="rId11" imgW="3441700" imgH="749300" progId="Equation.DSMT4">
                  <p:embed/>
                  <p:pic>
                    <p:nvPicPr>
                      <p:cNvPr id="143380" name="Object 20">
                        <a:extLst>
                          <a:ext uri="{FF2B5EF4-FFF2-40B4-BE49-F238E27FC236}">
                            <a16:creationId xmlns:a16="http://schemas.microsoft.com/office/drawing/2014/main" id="{C0AFA660-DCA4-494C-7B31-FBC617FB6B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9190" y="3814028"/>
                        <a:ext cx="3438525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3">
            <a:extLst>
              <a:ext uri="{FF2B5EF4-FFF2-40B4-BE49-F238E27FC236}">
                <a16:creationId xmlns:a16="http://schemas.microsoft.com/office/drawing/2014/main" id="{D834A93E-FABD-4366-BDB8-013BE0BE4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1755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" name="Rectangle 25">
            <a:extLst>
              <a:ext uri="{FF2B5EF4-FFF2-40B4-BE49-F238E27FC236}">
                <a16:creationId xmlns:a16="http://schemas.microsoft.com/office/drawing/2014/main" id="{E4D68990-4AA1-91F6-9FD3-94A6A0FAB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1755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49FE267F-48C6-E08B-FDE2-9125F35AD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280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5" name="Object 26">
            <a:extLst>
              <a:ext uri="{FF2B5EF4-FFF2-40B4-BE49-F238E27FC236}">
                <a16:creationId xmlns:a16="http://schemas.microsoft.com/office/drawing/2014/main" id="{7547B469-8072-1DF6-A1AA-EF171A4043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287777"/>
              </p:ext>
            </p:extLst>
          </p:nvPr>
        </p:nvGraphicFramePr>
        <p:xfrm>
          <a:off x="5992178" y="5629295"/>
          <a:ext cx="3048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04536" imgH="253780" progId="Equation.DSMT4">
                  <p:embed/>
                </p:oleObj>
              </mc:Choice>
              <mc:Fallback>
                <p:oleObj name="Equation" r:id="rId13" imgW="304536" imgH="253780" progId="Equation.DSMT4">
                  <p:embed/>
                  <p:pic>
                    <p:nvPicPr>
                      <p:cNvPr id="143386" name="Object 26">
                        <a:extLst>
                          <a:ext uri="{FF2B5EF4-FFF2-40B4-BE49-F238E27FC236}">
                            <a16:creationId xmlns:a16="http://schemas.microsoft.com/office/drawing/2014/main" id="{5AA42174-9B95-B2F0-5A06-37D121BF52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2178" y="5629295"/>
                        <a:ext cx="304800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30">
            <a:extLst>
              <a:ext uri="{FF2B5EF4-FFF2-40B4-BE49-F238E27FC236}">
                <a16:creationId xmlns:a16="http://schemas.microsoft.com/office/drawing/2014/main" id="{074BFC9E-A6B0-E538-E15E-CC0443469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846" y="5545490"/>
            <a:ext cx="46960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фактическая периодичность обзора </a:t>
            </a:r>
          </a:p>
        </p:txBody>
      </p:sp>
      <p:sp>
        <p:nvSpPr>
          <p:cNvPr id="27" name="Rectangle 32">
            <a:extLst>
              <a:ext uri="{FF2B5EF4-FFF2-40B4-BE49-F238E27FC236}">
                <a16:creationId xmlns:a16="http://schemas.microsoft.com/office/drawing/2014/main" id="{5A540396-9CBE-C6C1-DBCB-7B9028C32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080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8" name="Object 31">
            <a:extLst>
              <a:ext uri="{FF2B5EF4-FFF2-40B4-BE49-F238E27FC236}">
                <a16:creationId xmlns:a16="http://schemas.microsoft.com/office/drawing/2014/main" id="{314BC769-7DED-04D5-0EF6-EF3FD8773C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065935"/>
              </p:ext>
            </p:extLst>
          </p:nvPr>
        </p:nvGraphicFramePr>
        <p:xfrm>
          <a:off x="6693218" y="6009978"/>
          <a:ext cx="295275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91847" imgH="266469" progId="Equation.DSMT4">
                  <p:embed/>
                </p:oleObj>
              </mc:Choice>
              <mc:Fallback>
                <p:oleObj name="Equation" r:id="rId15" imgW="291847" imgH="266469" progId="Equation.DSMT4">
                  <p:embed/>
                  <p:pic>
                    <p:nvPicPr>
                      <p:cNvPr id="143391" name="Object 31">
                        <a:extLst>
                          <a:ext uri="{FF2B5EF4-FFF2-40B4-BE49-F238E27FC236}">
                            <a16:creationId xmlns:a16="http://schemas.microsoft.com/office/drawing/2014/main" id="{CBCB556B-CEB9-C2E8-16C5-8CC8C94239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3218" y="6009978"/>
                        <a:ext cx="295275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33">
            <a:extLst>
              <a:ext uri="{FF2B5EF4-FFF2-40B4-BE49-F238E27FC236}">
                <a16:creationId xmlns:a16="http://schemas.microsoft.com/office/drawing/2014/main" id="{48F02233-BC92-0512-7A3F-166C5B8D0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2" y="5940326"/>
            <a:ext cx="40992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шаг интерполяции по времени </a:t>
            </a:r>
          </a:p>
        </p:txBody>
      </p:sp>
      <p:sp>
        <p:nvSpPr>
          <p:cNvPr id="30" name="Rectangle 35">
            <a:extLst>
              <a:ext uri="{FF2B5EF4-FFF2-40B4-BE49-F238E27FC236}">
                <a16:creationId xmlns:a16="http://schemas.microsoft.com/office/drawing/2014/main" id="{5F625BD3-839A-B8AD-4DBE-03EDE83B8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1755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1" name="Object 34">
            <a:extLst>
              <a:ext uri="{FF2B5EF4-FFF2-40B4-BE49-F238E27FC236}">
                <a16:creationId xmlns:a16="http://schemas.microsoft.com/office/drawing/2014/main" id="{CF0CC7A9-8877-44CD-14AD-D0A75B2E0E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824981"/>
              </p:ext>
            </p:extLst>
          </p:nvPr>
        </p:nvGraphicFramePr>
        <p:xfrm>
          <a:off x="7309190" y="4596735"/>
          <a:ext cx="35337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530600" imgH="444500" progId="Equation.DSMT4">
                  <p:embed/>
                </p:oleObj>
              </mc:Choice>
              <mc:Fallback>
                <p:oleObj name="Equation" r:id="rId17" imgW="3530600" imgH="444500" progId="Equation.DSMT4">
                  <p:embed/>
                  <p:pic>
                    <p:nvPicPr>
                      <p:cNvPr id="143394" name="Object 34">
                        <a:extLst>
                          <a:ext uri="{FF2B5EF4-FFF2-40B4-BE49-F238E27FC236}">
                            <a16:creationId xmlns:a16="http://schemas.microsoft.com/office/drawing/2014/main" id="{F5EDA8CA-9CD8-3E90-4899-9F210E06CB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9190" y="4596735"/>
                        <a:ext cx="3533775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7">
            <a:extLst>
              <a:ext uri="{FF2B5EF4-FFF2-40B4-BE49-F238E27FC236}">
                <a16:creationId xmlns:a16="http://schemas.microsoft.com/office/drawing/2014/main" id="{403348F2-9FC8-CAA9-8F97-98DC330C5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11755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3" name="Object 36">
            <a:extLst>
              <a:ext uri="{FF2B5EF4-FFF2-40B4-BE49-F238E27FC236}">
                <a16:creationId xmlns:a16="http://schemas.microsoft.com/office/drawing/2014/main" id="{1E6AE0CD-E593-F564-1CBB-2C356199A6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814514"/>
              </p:ext>
            </p:extLst>
          </p:nvPr>
        </p:nvGraphicFramePr>
        <p:xfrm>
          <a:off x="6024563" y="5071477"/>
          <a:ext cx="48291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826000" imgH="444500" progId="Equation.DSMT4">
                  <p:embed/>
                </p:oleObj>
              </mc:Choice>
              <mc:Fallback>
                <p:oleObj name="Equation" r:id="rId19" imgW="4826000" imgH="444500" progId="Equation.DSMT4">
                  <p:embed/>
                  <p:pic>
                    <p:nvPicPr>
                      <p:cNvPr id="143396" name="Object 36">
                        <a:extLst>
                          <a:ext uri="{FF2B5EF4-FFF2-40B4-BE49-F238E27FC236}">
                            <a16:creationId xmlns:a16="http://schemas.microsoft.com/office/drawing/2014/main" id="{1A325136-2885-6808-D8F6-736DFED7B0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5071477"/>
                        <a:ext cx="4829175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40">
            <a:extLst>
              <a:ext uri="{FF2B5EF4-FFF2-40B4-BE49-F238E27FC236}">
                <a16:creationId xmlns:a16="http://schemas.microsoft.com/office/drawing/2014/main" id="{78E9EF71-838C-A06D-343F-FCEBAFE9D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333" y="2928640"/>
            <a:ext cx="24495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Метрика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ru-RU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(SAD)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80304B-6560-FA46-2D8D-E2D046AD0236}"/>
              </a:ext>
            </a:extLst>
          </p:cNvPr>
          <p:cNvSpPr txBox="1"/>
          <p:nvPr/>
        </p:nvSpPr>
        <p:spPr>
          <a:xfrm>
            <a:off x="174446" y="4186110"/>
            <a:ext cx="612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Anandan, 1989, 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computational framework and an algorithm for the measurement of visual motion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Int. J. Comp. Vis., 2(3): 283–310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899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F39AE-7589-0651-B3C7-43ACEB113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>
            <a:extLst>
              <a:ext uri="{FF2B5EF4-FFF2-40B4-BE49-F238E27FC236}">
                <a16:creationId xmlns:a16="http://schemas.microsoft.com/office/drawing/2014/main" id="{DB75CF51-09F4-BEDB-CE76-25E8C36D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730" y="390024"/>
            <a:ext cx="3342013" cy="371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9A874B-77C9-F502-5F5F-8BF1C408BFB4}"/>
              </a:ext>
            </a:extLst>
          </p:cNvPr>
          <p:cNvSpPr txBox="1"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28.10.2025: Совместный семинар ИФА РАН и Гидрометцентра России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AF71A-8061-AE1A-2B3E-E1C4A0A56D1C}"/>
              </a:ext>
            </a:extLst>
          </p:cNvPr>
          <p:cNvSpPr txBox="1"/>
          <p:nvPr/>
        </p:nvSpPr>
        <p:spPr>
          <a:xfrm>
            <a:off x="11168743" y="6488668"/>
            <a:ext cx="102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8</a:t>
            </a:r>
            <a:r>
              <a:rPr lang="en-US" dirty="0"/>
              <a:t>/</a:t>
            </a:r>
            <a:r>
              <a:rPr lang="ru-RU" dirty="0"/>
              <a:t>37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2DA66-D314-81BD-7F99-C6AF1990DCBC}"/>
              </a:ext>
            </a:extLst>
          </p:cNvPr>
          <p:cNvSpPr txBox="1"/>
          <p:nvPr/>
        </p:nvSpPr>
        <p:spPr>
          <a:xfrm>
            <a:off x="1" y="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Специфика реализации метода на данных дистанционного зондирования</a:t>
            </a:r>
          </a:p>
        </p:txBody>
      </p:sp>
      <p:pic>
        <p:nvPicPr>
          <p:cNvPr id="3" name="Picture 54">
            <a:extLst>
              <a:ext uri="{FF2B5EF4-FFF2-40B4-BE49-F238E27FC236}">
                <a16:creationId xmlns:a16="http://schemas.microsoft.com/office/drawing/2014/main" id="{E8BF5A1F-A60F-0A2C-33F3-F7A2F4A07C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9" y="549592"/>
            <a:ext cx="19050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55">
            <a:extLst>
              <a:ext uri="{FF2B5EF4-FFF2-40B4-BE49-F238E27FC236}">
                <a16:creationId xmlns:a16="http://schemas.microsoft.com/office/drawing/2014/main" id="{71478B2A-8F49-B63F-5406-9BEF92F26A41}"/>
              </a:ext>
            </a:extLst>
          </p:cNvPr>
          <p:cNvGrpSpPr>
            <a:grpSpLocks/>
          </p:cNvGrpSpPr>
          <p:nvPr/>
        </p:nvGrpSpPr>
        <p:grpSpPr bwMode="auto">
          <a:xfrm rot="-10800000">
            <a:off x="5843589" y="694055"/>
            <a:ext cx="1366837" cy="1081087"/>
            <a:chOff x="4105" y="3339"/>
            <a:chExt cx="861" cy="681"/>
          </a:xfrm>
        </p:grpSpPr>
        <p:sp>
          <p:nvSpPr>
            <p:cNvPr id="7" name="Line 56">
              <a:extLst>
                <a:ext uri="{FF2B5EF4-FFF2-40B4-BE49-F238E27FC236}">
                  <a16:creationId xmlns:a16="http://schemas.microsoft.com/office/drawing/2014/main" id="{101CAAD9-7BED-EE65-1216-1647E74E7D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5" y="3566"/>
              <a:ext cx="181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Line 57">
              <a:extLst>
                <a:ext uri="{FF2B5EF4-FFF2-40B4-BE49-F238E27FC236}">
                  <a16:creationId xmlns:a16="http://schemas.microsoft.com/office/drawing/2014/main" id="{C4467D7F-B291-9826-5B19-79CD512C87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1" y="3521"/>
              <a:ext cx="181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Line 58">
              <a:extLst>
                <a:ext uri="{FF2B5EF4-FFF2-40B4-BE49-F238E27FC236}">
                  <a16:creationId xmlns:a16="http://schemas.microsoft.com/office/drawing/2014/main" id="{A6AAC75C-0183-AA1C-D0B9-0F4BEAB2E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7" y="3475"/>
              <a:ext cx="181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59">
              <a:extLst>
                <a:ext uri="{FF2B5EF4-FFF2-40B4-BE49-F238E27FC236}">
                  <a16:creationId xmlns:a16="http://schemas.microsoft.com/office/drawing/2014/main" id="{A3B0456A-3C58-BB49-0077-77A6773C3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3" y="3430"/>
              <a:ext cx="181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60">
              <a:extLst>
                <a:ext uri="{FF2B5EF4-FFF2-40B4-BE49-F238E27FC236}">
                  <a16:creationId xmlns:a16="http://schemas.microsoft.com/office/drawing/2014/main" id="{E6680012-ADD4-E900-966A-0D6CAF8F6A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9" y="3385"/>
              <a:ext cx="181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61">
              <a:extLst>
                <a:ext uri="{FF2B5EF4-FFF2-40B4-BE49-F238E27FC236}">
                  <a16:creationId xmlns:a16="http://schemas.microsoft.com/office/drawing/2014/main" id="{E8063337-A14A-D98B-3766-BAB59D5F3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5" y="3339"/>
              <a:ext cx="181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" name="Line 62">
            <a:extLst>
              <a:ext uri="{FF2B5EF4-FFF2-40B4-BE49-F238E27FC236}">
                <a16:creationId xmlns:a16="http://schemas.microsoft.com/office/drawing/2014/main" id="{391081A8-1ED3-6E8B-45F1-8A61603919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67326" y="622617"/>
            <a:ext cx="2305050" cy="9350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63">
            <a:extLst>
              <a:ext uri="{FF2B5EF4-FFF2-40B4-BE49-F238E27FC236}">
                <a16:creationId xmlns:a16="http://schemas.microsoft.com/office/drawing/2014/main" id="{AAC4DE95-D7B7-8BE1-D82E-92BBD265EA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1789" y="981392"/>
            <a:ext cx="2305050" cy="9350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CED1E8D2-8A11-81D7-CF5E-5734FD5EA8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4252"/>
            <a:ext cx="6878578" cy="396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4791CF9D-E584-7289-9290-38438C9F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68" y="4140107"/>
            <a:ext cx="5266201" cy="165240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>
            <a:extLst>
              <a:ext uri="{FF2B5EF4-FFF2-40B4-BE49-F238E27FC236}">
                <a16:creationId xmlns:a16="http://schemas.microsoft.com/office/drawing/2014/main" id="{29D3E485-5131-836E-172E-B8AF600B3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0537"/>
            <a:ext cx="12192000" cy="40011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Wimmers, Velden,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2011,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Seamless advective blending of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J. Appl. Meteor. </a:t>
            </a:r>
            <a:r>
              <a:rPr lang="en-US" alt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Climatol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., 50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(5):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1024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1034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45626E-9376-3D84-F64B-E69D6B793586}"/>
              </a:ext>
            </a:extLst>
          </p:cNvPr>
          <p:cNvSpPr txBox="1"/>
          <p:nvPr/>
        </p:nvSpPr>
        <p:spPr>
          <a:xfrm>
            <a:off x="376856" y="820440"/>
            <a:ext cx="5411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Адекватна ли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двумерная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постановка задачи при исследовании атмосферы?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E202EC-3C81-60A7-456A-D237552BDB3A}"/>
              </a:ext>
            </a:extLst>
          </p:cNvPr>
          <p:cNvSpPr txBox="1"/>
          <p:nvPr/>
        </p:nvSpPr>
        <p:spPr>
          <a:xfrm>
            <a:off x="376856" y="1702435"/>
            <a:ext cx="5394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Интегральное влагосодержание атмосферы</a:t>
            </a:r>
          </a:p>
        </p:txBody>
      </p:sp>
    </p:spTree>
    <p:extLst>
      <p:ext uri="{BB962C8B-B14F-4D97-AF65-F5344CB8AC3E}">
        <p14:creationId xmlns:p14="http://schemas.microsoft.com/office/powerpoint/2010/main" val="11329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3520</TotalTime>
  <Words>3668</Words>
  <Application>Microsoft Office PowerPoint</Application>
  <PresentationFormat>Широкоэкранный</PresentationFormat>
  <Paragraphs>396</Paragraphs>
  <Slides>45</Slides>
  <Notes>2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Тема Office</vt:lpstr>
      <vt:lpstr>Equation</vt:lpstr>
      <vt:lpstr>Формула</vt:lpstr>
      <vt:lpstr>Equation.DSMT4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Dmitry Ermakov</dc:creator>
  <cp:lastModifiedBy>Dmitry Ermakov</cp:lastModifiedBy>
  <cp:revision>12</cp:revision>
  <dcterms:created xsi:type="dcterms:W3CDTF">2025-10-25T14:45:06Z</dcterms:created>
  <dcterms:modified xsi:type="dcterms:W3CDTF">2025-10-28T09:30:21Z</dcterms:modified>
</cp:coreProperties>
</file>